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8" r:id="rId40"/>
    <p:sldId id="301" r:id="rId41"/>
    <p:sldId id="302" r:id="rId42"/>
    <p:sldId id="304" r:id="rId43"/>
    <p:sldId id="305" r:id="rId44"/>
    <p:sldId id="307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75628" y="2440305"/>
            <a:ext cx="4758055" cy="164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175628" y="4450842"/>
            <a:ext cx="4257040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107" y="6266124"/>
            <a:ext cx="1466088" cy="5451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04631" y="57"/>
            <a:ext cx="4087367" cy="685787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8383" y="4491228"/>
            <a:ext cx="9134094" cy="15019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08107" y="6266124"/>
            <a:ext cx="1466088" cy="5451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404" y="191770"/>
            <a:ext cx="11366576" cy="125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469" y="1146307"/>
            <a:ext cx="8799830" cy="4761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9527" y="6576847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jp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 grátis distintivo de segurança de internet 3d">
            <a:extLst>
              <a:ext uri="{FF2B5EF4-FFF2-40B4-BE49-F238E27FC236}">
                <a16:creationId xmlns:a16="http://schemas.microsoft.com/office/drawing/2014/main" id="{912F15B6-3480-3190-D0A5-0E0E60DE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44" y="0"/>
            <a:ext cx="6482443" cy="68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3F2521CA-8C57-0DBC-8C07-37B43279DA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8835" y="-29936"/>
            <a:ext cx="5704115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97AA50-A222-A065-E1FC-9E3251D2122A}"/>
              </a:ext>
            </a:extLst>
          </p:cNvPr>
          <p:cNvSpPr txBox="1"/>
          <p:nvPr/>
        </p:nvSpPr>
        <p:spPr>
          <a:xfrm>
            <a:off x="6934200" y="993321"/>
            <a:ext cx="5181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Apresentação: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Cyber Segurança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Data: 22/11/2023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Local: </a:t>
            </a:r>
            <a:r>
              <a:rPr lang="pt-BR" sz="2800" dirty="0" err="1">
                <a:solidFill>
                  <a:schemeClr val="bg1"/>
                </a:solidFill>
              </a:rPr>
              <a:t>Univates</a:t>
            </a:r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Speakers: Alex De Boni</a:t>
            </a:r>
          </a:p>
          <a:p>
            <a:r>
              <a:rPr lang="pt-BR" sz="2800" dirty="0">
                <a:solidFill>
                  <a:schemeClr val="bg1"/>
                </a:solidFill>
              </a:rPr>
              <a:t>Gerente de TI – Supry X.</a:t>
            </a:r>
          </a:p>
          <a:p>
            <a:r>
              <a:rPr lang="pt-BR" sz="2800" dirty="0">
                <a:solidFill>
                  <a:schemeClr val="bg1"/>
                </a:solidFill>
              </a:rPr>
              <a:t>Contato: alex@supryx.com.br</a:t>
            </a:r>
          </a:p>
          <a:p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227" y="477484"/>
            <a:ext cx="3453192" cy="332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1938" y="303403"/>
            <a:ext cx="3490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PANORAMA</a:t>
            </a:r>
            <a:r>
              <a:rPr sz="3600" spc="-135" dirty="0"/>
              <a:t> </a:t>
            </a:r>
            <a:r>
              <a:rPr sz="3600" spc="-55" dirty="0"/>
              <a:t>ATUAL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Em</a:t>
            </a:r>
            <a:r>
              <a:rPr spc="-50" dirty="0"/>
              <a:t> </a:t>
            </a:r>
            <a:r>
              <a:rPr dirty="0"/>
              <a:t>janeiro</a:t>
            </a:r>
            <a:r>
              <a:rPr spc="-35" dirty="0"/>
              <a:t> </a:t>
            </a:r>
            <a:r>
              <a:rPr dirty="0"/>
              <a:t>de</a:t>
            </a:r>
            <a:r>
              <a:rPr spc="-45" dirty="0"/>
              <a:t> </a:t>
            </a:r>
            <a:r>
              <a:rPr dirty="0"/>
              <a:t>2021</a:t>
            </a:r>
            <a:r>
              <a:rPr spc="-65" dirty="0"/>
              <a:t> </a:t>
            </a:r>
            <a:r>
              <a:rPr dirty="0"/>
              <a:t>foi</a:t>
            </a:r>
            <a:r>
              <a:rPr spc="-50" dirty="0"/>
              <a:t> </a:t>
            </a:r>
            <a:r>
              <a:rPr dirty="0"/>
              <a:t>revelado</a:t>
            </a:r>
            <a:r>
              <a:rPr spc="-20" dirty="0"/>
              <a:t> </a:t>
            </a:r>
            <a:r>
              <a:rPr dirty="0"/>
              <a:t>um</a:t>
            </a:r>
            <a:r>
              <a:rPr spc="-50" dirty="0"/>
              <a:t> </a:t>
            </a:r>
            <a:r>
              <a:rPr dirty="0"/>
              <a:t>dos</a:t>
            </a:r>
            <a:r>
              <a:rPr spc="-45" dirty="0"/>
              <a:t> </a:t>
            </a:r>
            <a:r>
              <a:rPr dirty="0"/>
              <a:t>maiores</a:t>
            </a:r>
            <a:r>
              <a:rPr spc="-15" dirty="0"/>
              <a:t> </a:t>
            </a:r>
            <a:r>
              <a:rPr dirty="0"/>
              <a:t>ataques</a:t>
            </a:r>
            <a:r>
              <a:rPr spc="-35" dirty="0"/>
              <a:t> </a:t>
            </a:r>
            <a:r>
              <a:rPr dirty="0"/>
              <a:t>virtuais</a:t>
            </a:r>
            <a:r>
              <a:rPr spc="-20" dirty="0"/>
              <a:t> </a:t>
            </a:r>
            <a:r>
              <a:rPr dirty="0"/>
              <a:t>dos</a:t>
            </a:r>
            <a:r>
              <a:rPr spc="-45" dirty="0"/>
              <a:t> </a:t>
            </a:r>
            <a:r>
              <a:rPr dirty="0"/>
              <a:t>últimos</a:t>
            </a:r>
            <a:r>
              <a:rPr spc="-25" dirty="0"/>
              <a:t> </a:t>
            </a:r>
            <a:r>
              <a:rPr spc="-10" dirty="0"/>
              <a:t>anos: </a:t>
            </a:r>
            <a:r>
              <a:rPr dirty="0">
                <a:solidFill>
                  <a:srgbClr val="C00000"/>
                </a:solidFill>
              </a:rPr>
              <a:t>o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vazamento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dados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pessoais</a:t>
            </a:r>
            <a:r>
              <a:rPr spc="-1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mais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223</a:t>
            </a:r>
            <a:r>
              <a:rPr spc="-6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milhões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brasileiros</a:t>
            </a:r>
            <a:r>
              <a:rPr spc="-70" dirty="0">
                <a:solidFill>
                  <a:srgbClr val="C00000"/>
                </a:solidFill>
              </a:rPr>
              <a:t> </a:t>
            </a:r>
            <a:r>
              <a:rPr dirty="0"/>
              <a:t>(até</a:t>
            </a:r>
            <a:r>
              <a:rPr spc="-25" dirty="0"/>
              <a:t> </a:t>
            </a:r>
            <a:r>
              <a:rPr spc="-10" dirty="0"/>
              <a:t>mesmo </a:t>
            </a:r>
            <a:r>
              <a:rPr dirty="0"/>
              <a:t>de</a:t>
            </a:r>
            <a:r>
              <a:rPr spc="-15" dirty="0"/>
              <a:t> </a:t>
            </a:r>
            <a:r>
              <a:rPr dirty="0"/>
              <a:t>pessoas</a:t>
            </a:r>
            <a:r>
              <a:rPr spc="-10" dirty="0"/>
              <a:t> mortas)</a:t>
            </a:r>
          </a:p>
          <a:p>
            <a:pPr marL="241300" marR="50038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Google</a:t>
            </a:r>
            <a:r>
              <a:rPr spc="-50" dirty="0"/>
              <a:t> </a:t>
            </a:r>
            <a:r>
              <a:rPr dirty="0"/>
              <a:t>descobriu</a:t>
            </a:r>
            <a:r>
              <a:rPr spc="-40" dirty="0"/>
              <a:t> </a:t>
            </a:r>
            <a:r>
              <a:rPr dirty="0"/>
              <a:t>mais</a:t>
            </a:r>
            <a:r>
              <a:rPr spc="-25" dirty="0"/>
              <a:t> </a:t>
            </a:r>
            <a:r>
              <a:rPr dirty="0"/>
              <a:t>de</a:t>
            </a:r>
            <a:r>
              <a:rPr spc="-65" dirty="0"/>
              <a:t> </a:t>
            </a:r>
            <a:r>
              <a:rPr dirty="0">
                <a:solidFill>
                  <a:srgbClr val="C00000"/>
                </a:solidFill>
              </a:rPr>
              <a:t>2.1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milhões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sites</a:t>
            </a:r>
            <a:r>
              <a:rPr spc="-1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phishing</a:t>
            </a:r>
            <a:r>
              <a:rPr spc="-4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em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janeiro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spc="-20" dirty="0">
                <a:solidFill>
                  <a:srgbClr val="C00000"/>
                </a:solidFill>
              </a:rPr>
              <a:t>2021 </a:t>
            </a:r>
            <a:r>
              <a:rPr spc="-10" dirty="0"/>
              <a:t>(Tessian)</a:t>
            </a:r>
          </a:p>
          <a:p>
            <a:pPr marL="241300" marR="434975" indent="-22860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u="sng" dirty="0">
                <a:uFill>
                  <a:solidFill>
                    <a:srgbClr val="000000"/>
                  </a:solidFill>
                </a:uFill>
              </a:rPr>
              <a:t>O</a:t>
            </a:r>
            <a:r>
              <a:rPr u="sng" spc="-4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custo</a:t>
            </a:r>
            <a:r>
              <a:rPr u="sng" spc="-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global</a:t>
            </a:r>
            <a:r>
              <a:rPr u="sng" spc="-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anual</a:t>
            </a:r>
            <a:r>
              <a:rPr spc="-60" dirty="0"/>
              <a:t> </a:t>
            </a:r>
            <a:r>
              <a:rPr dirty="0"/>
              <a:t>do</a:t>
            </a:r>
            <a:r>
              <a:rPr spc="-35" dirty="0"/>
              <a:t> </a:t>
            </a:r>
            <a:r>
              <a:rPr dirty="0"/>
              <a:t>crime</a:t>
            </a:r>
            <a:r>
              <a:rPr spc="-40" dirty="0"/>
              <a:t> </a:t>
            </a:r>
            <a:r>
              <a:rPr dirty="0"/>
              <a:t>cibernético</a:t>
            </a:r>
            <a:r>
              <a:rPr spc="-30" dirty="0"/>
              <a:t> </a:t>
            </a:r>
            <a:r>
              <a:rPr dirty="0"/>
              <a:t>é</a:t>
            </a:r>
            <a:r>
              <a:rPr spc="-35" dirty="0"/>
              <a:t> </a:t>
            </a:r>
            <a:r>
              <a:rPr dirty="0"/>
              <a:t>estimado</a:t>
            </a:r>
            <a:r>
              <a:rPr spc="-15" dirty="0"/>
              <a:t> </a:t>
            </a:r>
            <a:r>
              <a:rPr dirty="0"/>
              <a:t>em</a:t>
            </a:r>
            <a:r>
              <a:rPr spc="-30" dirty="0"/>
              <a:t> </a:t>
            </a:r>
            <a:r>
              <a:rPr dirty="0">
                <a:solidFill>
                  <a:srgbClr val="C00000"/>
                </a:solidFill>
              </a:rPr>
              <a:t>US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$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10.5</a:t>
            </a:r>
            <a:r>
              <a:rPr spc="-6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trilhões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spc="-25" dirty="0">
                <a:solidFill>
                  <a:srgbClr val="C00000"/>
                </a:solidFill>
              </a:rPr>
              <a:t>até </a:t>
            </a:r>
            <a:r>
              <a:rPr dirty="0">
                <a:solidFill>
                  <a:srgbClr val="C00000"/>
                </a:solidFill>
              </a:rPr>
              <a:t>2025</a:t>
            </a:r>
            <a:r>
              <a:rPr spc="-60" dirty="0">
                <a:solidFill>
                  <a:srgbClr val="C00000"/>
                </a:solidFill>
              </a:rPr>
              <a:t> </a:t>
            </a:r>
            <a:r>
              <a:rPr spc="-10" dirty="0"/>
              <a:t>(Revista</a:t>
            </a:r>
            <a:r>
              <a:rPr spc="-5" dirty="0"/>
              <a:t> </a:t>
            </a:r>
            <a:r>
              <a:rPr spc="-10" dirty="0"/>
              <a:t>Cybersecurity</a:t>
            </a:r>
            <a:r>
              <a:rPr spc="-30" dirty="0"/>
              <a:t> </a:t>
            </a:r>
            <a:r>
              <a:rPr spc="-20" dirty="0"/>
              <a:t>Ventures) </a:t>
            </a:r>
            <a:r>
              <a:rPr dirty="0"/>
              <a:t>(11,4</a:t>
            </a:r>
            <a:r>
              <a:rPr spc="-35" dirty="0"/>
              <a:t> </a:t>
            </a:r>
            <a:r>
              <a:rPr dirty="0"/>
              <a:t>milhões</a:t>
            </a:r>
            <a:r>
              <a:rPr spc="-20" dirty="0"/>
              <a:t> </a:t>
            </a:r>
            <a:r>
              <a:rPr dirty="0"/>
              <a:t>por</a:t>
            </a:r>
            <a:r>
              <a:rPr spc="-40" dirty="0"/>
              <a:t> </a:t>
            </a:r>
            <a:r>
              <a:rPr spc="-10" dirty="0"/>
              <a:t>MINUTO)</a:t>
            </a:r>
          </a:p>
          <a:p>
            <a:pPr marL="240665" indent="-227965">
              <a:lnSpc>
                <a:spcPct val="100000"/>
              </a:lnSpc>
              <a:spcBef>
                <a:spcPts val="22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Os</a:t>
            </a:r>
            <a:r>
              <a:rPr spc="-45" dirty="0"/>
              <a:t> </a:t>
            </a:r>
            <a:r>
              <a:rPr dirty="0"/>
              <a:t>caças</a:t>
            </a:r>
            <a:r>
              <a:rPr spc="-50" dirty="0"/>
              <a:t> </a:t>
            </a:r>
            <a:r>
              <a:rPr spc="-20" dirty="0"/>
              <a:t>F-</a:t>
            </a:r>
            <a:r>
              <a:rPr dirty="0"/>
              <a:t>35</a:t>
            </a:r>
            <a:r>
              <a:rPr spc="-55" dirty="0"/>
              <a:t> </a:t>
            </a:r>
            <a:r>
              <a:rPr spc="-10" dirty="0">
                <a:solidFill>
                  <a:srgbClr val="C00000"/>
                </a:solidFill>
              </a:rPr>
              <a:t>enfrentam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ameaças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maiores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de</a:t>
            </a:r>
            <a:r>
              <a:rPr spc="-5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ataques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cibernéticos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/>
              <a:t>do</a:t>
            </a:r>
            <a:r>
              <a:rPr spc="-50" dirty="0"/>
              <a:t> </a:t>
            </a:r>
            <a:r>
              <a:rPr dirty="0"/>
              <a:t>que</a:t>
            </a:r>
            <a:r>
              <a:rPr spc="-50" dirty="0"/>
              <a:t> </a:t>
            </a:r>
            <a:r>
              <a:rPr spc="-25" dirty="0"/>
              <a:t>de</a:t>
            </a: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dirty="0"/>
              <a:t>mísseis</a:t>
            </a:r>
            <a:r>
              <a:rPr spc="-40" dirty="0"/>
              <a:t> </a:t>
            </a:r>
            <a:r>
              <a:rPr spc="-10" dirty="0"/>
              <a:t>inimigos!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0576" y="1650492"/>
            <a:ext cx="2813304" cy="35570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786" y="611682"/>
            <a:ext cx="5836382" cy="4281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PANORAMA</a:t>
            </a:r>
            <a:r>
              <a:rPr sz="3600" spc="-140" dirty="0"/>
              <a:t> </a:t>
            </a:r>
            <a:r>
              <a:rPr sz="3600" spc="-55" dirty="0"/>
              <a:t>ATUAL</a:t>
            </a:r>
            <a:r>
              <a:rPr sz="3600" spc="-145" dirty="0"/>
              <a:t> </a:t>
            </a:r>
            <a:r>
              <a:rPr sz="3600" spc="-30" dirty="0"/>
              <a:t>(PARTE</a:t>
            </a:r>
            <a:r>
              <a:rPr sz="3600" spc="-140" dirty="0"/>
              <a:t> </a:t>
            </a:r>
            <a:r>
              <a:rPr sz="3600" spc="-20" dirty="0"/>
              <a:t>BOA)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189603" y="1677441"/>
            <a:ext cx="7308215" cy="417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3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latin typeface="Calibri"/>
                <a:cs typeface="Calibri"/>
              </a:rPr>
              <a:t>Segundo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levantamento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realizado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em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2020,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são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necessários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atualmente </a:t>
            </a:r>
            <a:r>
              <a:rPr sz="1900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cerca</a:t>
            </a:r>
            <a:r>
              <a:rPr sz="1900" u="sng" spc="-5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de</a:t>
            </a:r>
            <a:r>
              <a:rPr sz="1900" u="sng" spc="-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627</a:t>
            </a:r>
            <a:r>
              <a:rPr sz="1900" u="sng" spc="-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mil</a:t>
            </a:r>
            <a:r>
              <a:rPr sz="1900" u="sng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profissionais</a:t>
            </a:r>
            <a:r>
              <a:rPr sz="1900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de</a:t>
            </a:r>
            <a:r>
              <a:rPr sz="1900" u="sng" spc="-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cibersegurança</a:t>
            </a:r>
            <a:r>
              <a:rPr sz="1900" spc="-10" dirty="0">
                <a:latin typeface="Calibri"/>
                <a:cs typeface="Calibri"/>
              </a:rPr>
              <a:t>,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há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apenas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332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alibri"/>
                <a:cs typeface="Calibri"/>
              </a:rPr>
              <a:t>mil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em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atuação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Brasil</a:t>
            </a:r>
            <a:r>
              <a:rPr sz="1900" spc="-10" dirty="0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68%</a:t>
            </a:r>
            <a:r>
              <a:rPr sz="19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das</a:t>
            </a:r>
            <a:r>
              <a:rPr sz="19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organizações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lutam</a:t>
            </a:r>
            <a:r>
              <a:rPr sz="1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para</a:t>
            </a:r>
            <a:r>
              <a:rPr sz="1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alibri"/>
                <a:cs typeface="Calibri"/>
              </a:rPr>
              <a:t>recrutar,</a:t>
            </a:r>
            <a:r>
              <a:rPr sz="19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C00000"/>
                </a:solidFill>
                <a:latin typeface="Calibri"/>
                <a:cs typeface="Calibri"/>
              </a:rPr>
              <a:t>contratar</a:t>
            </a:r>
            <a:r>
              <a:rPr sz="1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reter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talentos</a:t>
            </a:r>
            <a:r>
              <a:rPr sz="19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de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685"/>
              </a:spcBef>
            </a:pPr>
            <a:r>
              <a:rPr sz="1900" spc="-10" dirty="0">
                <a:latin typeface="Calibri"/>
                <a:cs typeface="Calibri"/>
              </a:rPr>
              <a:t>cibersegurança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em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todo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mundo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(Fortinet)</a:t>
            </a:r>
            <a:endParaRPr sz="1900">
              <a:latin typeface="Calibri"/>
              <a:cs typeface="Calibri"/>
            </a:endParaRPr>
          </a:p>
          <a:p>
            <a:pPr marL="241300" marR="88900" indent="-228600">
              <a:lnSpc>
                <a:spcPct val="13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latin typeface="Calibri"/>
                <a:cs typeface="Calibri"/>
              </a:rPr>
              <a:t>Entre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2020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2024,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deverão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geradas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mais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19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350</a:t>
            </a:r>
            <a:r>
              <a:rPr sz="1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mil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novas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vagas</a:t>
            </a:r>
            <a:r>
              <a:rPr sz="19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alibri"/>
                <a:cs typeface="Calibri"/>
              </a:rPr>
              <a:t>na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área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C00000"/>
                </a:solidFill>
                <a:latin typeface="Calibri"/>
                <a:cs typeface="Calibri"/>
              </a:rPr>
              <a:t>Tecnologia</a:t>
            </a:r>
            <a:r>
              <a:rPr sz="19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da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Informação</a:t>
            </a:r>
            <a:r>
              <a:rPr sz="19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(TI),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sendo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mais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37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mil</a:t>
            </a:r>
            <a:r>
              <a:rPr sz="19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delas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em </a:t>
            </a:r>
            <a:r>
              <a:rPr sz="19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Segurança</a:t>
            </a:r>
            <a:r>
              <a:rPr sz="19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</a:t>
            </a:r>
            <a:r>
              <a:rPr sz="19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9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Informação</a:t>
            </a:r>
            <a:r>
              <a:rPr sz="19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(Brasscom)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dirty="0">
                <a:latin typeface="Calibri"/>
                <a:cs typeface="Calibri"/>
              </a:rPr>
              <a:t>O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setor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segurança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cibernética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está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estimado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em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mais</a:t>
            </a:r>
            <a:r>
              <a:rPr sz="1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19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US</a:t>
            </a:r>
            <a:r>
              <a:rPr sz="19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$</a:t>
            </a:r>
            <a:r>
              <a:rPr sz="19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alibri"/>
                <a:cs typeface="Calibri"/>
              </a:rPr>
              <a:t>400</a:t>
            </a:r>
            <a:endParaRPr sz="19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C00000"/>
                </a:solidFill>
                <a:latin typeface="Calibri"/>
                <a:cs typeface="Calibri"/>
              </a:rPr>
              <a:t>bilhões</a:t>
            </a:r>
            <a:r>
              <a:rPr sz="19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até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2027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615" y="1760219"/>
            <a:ext cx="3212592" cy="41361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05725" y="341833"/>
            <a:ext cx="28079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  <a:tabLst>
                <a:tab pos="306705" algn="l"/>
                <a:tab pos="1149350" algn="l"/>
              </a:tabLst>
            </a:pPr>
            <a:r>
              <a:rPr sz="2400" spc="-50" dirty="0">
                <a:solidFill>
                  <a:srgbClr val="FFFFFF"/>
                </a:solidFill>
              </a:rPr>
              <a:t>É</a:t>
            </a:r>
            <a:r>
              <a:rPr sz="2400" dirty="0">
                <a:solidFill>
                  <a:srgbClr val="FFFFFF"/>
                </a:solidFill>
              </a:rPr>
              <a:t>	</a:t>
            </a:r>
            <a:r>
              <a:rPr sz="2400" spc="170" dirty="0">
                <a:solidFill>
                  <a:srgbClr val="FFFFFF"/>
                </a:solidFill>
              </a:rPr>
              <a:t>UMA</a:t>
            </a:r>
            <a:r>
              <a:rPr sz="2400" dirty="0">
                <a:solidFill>
                  <a:srgbClr val="FFFFFF"/>
                </a:solidFill>
              </a:rPr>
              <a:t>	</a:t>
            </a:r>
            <a:r>
              <a:rPr sz="2400" spc="-10" dirty="0">
                <a:solidFill>
                  <a:srgbClr val="FFFFFF"/>
                </a:solidFill>
              </a:rPr>
              <a:t>I</a:t>
            </a:r>
            <a:r>
              <a:rPr sz="2400" spc="-240" dirty="0">
                <a:solidFill>
                  <a:srgbClr val="FFFFFF"/>
                </a:solidFill>
              </a:rPr>
              <a:t> </a:t>
            </a:r>
            <a:r>
              <a:rPr sz="2400" spc="-25" dirty="0">
                <a:solidFill>
                  <a:srgbClr val="FFFFFF"/>
                </a:solidFill>
              </a:rPr>
              <a:t>N</a:t>
            </a:r>
            <a:r>
              <a:rPr sz="2400" spc="-240" dirty="0">
                <a:solidFill>
                  <a:srgbClr val="FFFFFF"/>
                </a:solidFill>
              </a:rPr>
              <a:t> </a:t>
            </a:r>
            <a:r>
              <a:rPr sz="2400" spc="204" dirty="0">
                <a:solidFill>
                  <a:srgbClr val="FFFFFF"/>
                </a:solidFill>
              </a:rPr>
              <a:t>DÚST</a:t>
            </a:r>
            <a:r>
              <a:rPr sz="2400" spc="-23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R</a:t>
            </a:r>
            <a:r>
              <a:rPr sz="2400" spc="-24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I</a:t>
            </a:r>
            <a:r>
              <a:rPr sz="2400" spc="-235" dirty="0">
                <a:solidFill>
                  <a:srgbClr val="FFFFFF"/>
                </a:solidFill>
              </a:rPr>
              <a:t> </a:t>
            </a:r>
            <a:r>
              <a:rPr sz="2400" spc="-50" dirty="0">
                <a:solidFill>
                  <a:srgbClr val="FFFFFF"/>
                </a:solidFill>
              </a:rPr>
              <a:t>A</a:t>
            </a:r>
            <a:endParaRPr sz="2400"/>
          </a:p>
          <a:p>
            <a:pPr marL="12700">
              <a:lnSpc>
                <a:spcPts val="2735"/>
              </a:lnSpc>
            </a:pPr>
            <a:r>
              <a:rPr sz="2400" spc="175" dirty="0">
                <a:solidFill>
                  <a:srgbClr val="FFFFFF"/>
                </a:solidFill>
              </a:rPr>
              <a:t>LUC</a:t>
            </a:r>
            <a:r>
              <a:rPr sz="2400" spc="-240" dirty="0">
                <a:solidFill>
                  <a:srgbClr val="FFFFFF"/>
                </a:solidFill>
              </a:rPr>
              <a:t> </a:t>
            </a:r>
            <a:r>
              <a:rPr sz="2400" spc="125" dirty="0">
                <a:solidFill>
                  <a:srgbClr val="FFFFFF"/>
                </a:solidFill>
              </a:rPr>
              <a:t>RAT</a:t>
            </a:r>
            <a:r>
              <a:rPr sz="2400" spc="-229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I</a:t>
            </a:r>
            <a:r>
              <a:rPr sz="2400" spc="-240" dirty="0">
                <a:solidFill>
                  <a:srgbClr val="FFFFFF"/>
                </a:solidFill>
              </a:rPr>
              <a:t> </a:t>
            </a:r>
            <a:r>
              <a:rPr sz="2400" spc="60" dirty="0">
                <a:solidFill>
                  <a:srgbClr val="FFFFFF"/>
                </a:solidFill>
              </a:rPr>
              <a:t>VA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7780781" y="1599082"/>
            <a:ext cx="4036060" cy="431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Cybercrime</a:t>
            </a:r>
            <a:r>
              <a:rPr sz="19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(ou</a:t>
            </a:r>
            <a:r>
              <a:rPr sz="19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crimes</a:t>
            </a:r>
            <a:r>
              <a:rPr sz="19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cibernéticos)</a:t>
            </a:r>
            <a:r>
              <a:rPr sz="19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hoje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indústria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altamente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lucrativa</a:t>
            </a:r>
            <a:endParaRPr sz="1900">
              <a:latin typeface="Calibri"/>
              <a:cs typeface="Calibri"/>
            </a:endParaRPr>
          </a:p>
          <a:p>
            <a:pPr marL="241300" marR="141605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Sem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contar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grande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maioria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dos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incidentes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cibernéticos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não</a:t>
            </a:r>
            <a:r>
              <a:rPr sz="19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00"/>
                </a:solidFill>
                <a:latin typeface="Calibri"/>
                <a:cs typeface="Calibri"/>
              </a:rPr>
              <a:t>são </a:t>
            </a:r>
            <a:r>
              <a:rPr sz="1900" spc="-10" dirty="0">
                <a:solidFill>
                  <a:srgbClr val="FFFF00"/>
                </a:solidFill>
                <a:latin typeface="Calibri"/>
                <a:cs typeface="Calibri"/>
              </a:rPr>
              <a:t>reportados</a:t>
            </a:r>
            <a:endParaRPr sz="1900">
              <a:latin typeface="Calibri"/>
              <a:cs typeface="Calibri"/>
            </a:endParaRPr>
          </a:p>
          <a:p>
            <a:pPr marL="241300" marR="405130" indent="-228600">
              <a:lnSpc>
                <a:spcPct val="15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Brasil,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nos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bancos</a:t>
            </a:r>
            <a:r>
              <a:rPr sz="19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00"/>
                </a:solidFill>
                <a:latin typeface="Calibri"/>
                <a:cs typeface="Calibri"/>
              </a:rPr>
              <a:t>estatais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são,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aproximadamente,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80</a:t>
            </a:r>
            <a:r>
              <a:rPr sz="19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mil</a:t>
            </a:r>
            <a:r>
              <a:rPr sz="19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00"/>
                </a:solidFill>
                <a:latin typeface="Calibri"/>
                <a:cs typeface="Calibri"/>
              </a:rPr>
              <a:t>fraudes bancárias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145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FFFF00"/>
                </a:solidFill>
                <a:latin typeface="Calibri"/>
                <a:cs typeface="Calibri"/>
              </a:rPr>
              <a:t>POR</a:t>
            </a:r>
            <a:r>
              <a:rPr sz="19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00"/>
                </a:solidFill>
                <a:latin typeface="Calibri"/>
                <a:cs typeface="Calibri"/>
              </a:rPr>
              <a:t>DIA!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44167"/>
            <a:ext cx="7415783" cy="41696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7"/>
            <a:ext cx="7416165" cy="6858000"/>
            <a:chOff x="0" y="57"/>
            <a:chExt cx="741616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6284412"/>
              <a:ext cx="1466088" cy="5451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"/>
              <a:ext cx="7415656" cy="685787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40777" y="594105"/>
            <a:ext cx="25006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73275" algn="l"/>
              </a:tabLst>
            </a:pPr>
            <a:r>
              <a:rPr sz="2700" spc="210" dirty="0">
                <a:solidFill>
                  <a:srgbClr val="FFFFFF"/>
                </a:solidFill>
              </a:rPr>
              <a:t>PANORAMA</a:t>
            </a:r>
            <a:r>
              <a:rPr sz="2700" dirty="0">
                <a:solidFill>
                  <a:srgbClr val="FFFFFF"/>
                </a:solidFill>
              </a:rPr>
              <a:t>	</a:t>
            </a:r>
            <a:r>
              <a:rPr sz="2700" spc="114" dirty="0">
                <a:solidFill>
                  <a:srgbClr val="FFFFFF"/>
                </a:solidFill>
              </a:rPr>
              <a:t>DE </a:t>
            </a:r>
            <a:r>
              <a:rPr sz="2700" spc="225" dirty="0">
                <a:solidFill>
                  <a:srgbClr val="FFFFFF"/>
                </a:solidFill>
              </a:rPr>
              <a:t>AMEAÇAS</a:t>
            </a:r>
            <a:endParaRPr sz="27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7780781" y="1608226"/>
            <a:ext cx="3425190" cy="3698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25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Pontos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entrada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ataque cibernético: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Calibri"/>
                <a:cs typeface="Calibri"/>
              </a:rPr>
              <a:t>e-</a:t>
            </a:r>
            <a:r>
              <a:rPr sz="1600" spc="-20" dirty="0">
                <a:solidFill>
                  <a:srgbClr val="FFFF00"/>
                </a:solidFill>
                <a:latin typeface="Calibri"/>
                <a:cs typeface="Calibri"/>
              </a:rPr>
              <a:t>mail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Contas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00"/>
                </a:solidFill>
                <a:latin typeface="Calibri"/>
                <a:cs typeface="Calibri"/>
              </a:rPr>
              <a:t>redes</a:t>
            </a:r>
            <a:r>
              <a:rPr sz="16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Calibri"/>
                <a:cs typeface="Calibri"/>
              </a:rPr>
              <a:t>sociais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Dispositivos</a:t>
            </a:r>
            <a:r>
              <a:rPr sz="1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Calibri"/>
                <a:cs typeface="Calibri"/>
              </a:rPr>
              <a:t>móveis</a:t>
            </a:r>
            <a:endParaRPr sz="1600">
              <a:latin typeface="Calibri"/>
              <a:cs typeface="Calibri"/>
            </a:endParaRPr>
          </a:p>
          <a:p>
            <a:pPr marL="698500" marR="5080" lvl="1" indent="-228600">
              <a:lnSpc>
                <a:spcPct val="150000"/>
              </a:lnSpc>
              <a:spcBef>
                <a:spcPts val="505"/>
              </a:spcBef>
              <a:buFont typeface="Arial MT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Calibri"/>
                <a:cs typeface="Calibri"/>
              </a:rPr>
              <a:t>infraestrutura</a:t>
            </a:r>
            <a:r>
              <a:rPr sz="16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tecnologia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organização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Serviços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00"/>
                </a:solidFill>
                <a:latin typeface="Calibri"/>
                <a:cs typeface="Calibri"/>
              </a:rPr>
              <a:t>Nuvem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FFFF00"/>
                </a:solidFill>
                <a:latin typeface="Calibri"/>
                <a:cs typeface="Calibri"/>
              </a:rPr>
              <a:t>Pessoas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00" y="5326378"/>
            <a:ext cx="1600200" cy="15011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3059" y="460959"/>
            <a:ext cx="3867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VETORES</a:t>
            </a:r>
            <a:r>
              <a:rPr sz="3600" spc="-125" dirty="0"/>
              <a:t> </a:t>
            </a:r>
            <a:r>
              <a:rPr sz="3600" dirty="0"/>
              <a:t>DE</a:t>
            </a:r>
            <a:r>
              <a:rPr sz="3600" spc="-125" dirty="0"/>
              <a:t> </a:t>
            </a:r>
            <a:r>
              <a:rPr sz="3600" spc="-75" dirty="0"/>
              <a:t>ATAQUE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73404" y="2408047"/>
            <a:ext cx="10805160" cy="326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e-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mail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talvez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vetor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ataque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comum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68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Outro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vetor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ataque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meio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redes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sem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fio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15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Monitorar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contas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8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redes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sociais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até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mesmo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acessar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dispositivos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que 	</a:t>
            </a:r>
            <a:r>
              <a:rPr sz="2800" spc="-10" dirty="0">
                <a:latin typeface="Calibri"/>
                <a:cs typeface="Calibri"/>
              </a:rPr>
              <a:t>estejam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segurança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são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outras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rotas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usadas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frequência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 	</a:t>
            </a:r>
            <a:r>
              <a:rPr sz="2800" dirty="0">
                <a:latin typeface="Calibri"/>
                <a:cs typeface="Calibri"/>
              </a:rPr>
              <a:t>ataques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cibernéticos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9232" y="1214627"/>
            <a:ext cx="6181344" cy="10088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308546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VETORES</a:t>
            </a:r>
            <a:r>
              <a:rPr sz="3600" spc="-110" dirty="0"/>
              <a:t> </a:t>
            </a:r>
            <a:r>
              <a:rPr sz="3600" dirty="0"/>
              <a:t>MENOS</a:t>
            </a:r>
            <a:r>
              <a:rPr sz="3600" spc="-120" dirty="0"/>
              <a:t> </a:t>
            </a:r>
            <a:r>
              <a:rPr sz="3600" spc="-10" dirty="0"/>
              <a:t>ÓBVIOS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73404" y="2318617"/>
            <a:ext cx="10718800" cy="369887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Mídia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removível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invasor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mídias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unidades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USB,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cabos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inteligentes,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cartões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latin typeface="Calibri"/>
                <a:cs typeface="Calibri"/>
              </a:rPr>
              <a:t>armazenamento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outros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comprometer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dispositivo.</a:t>
            </a:r>
            <a:endParaRPr sz="180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spc="-10" dirty="0">
                <a:latin typeface="Calibri"/>
                <a:cs typeface="Calibri"/>
              </a:rPr>
              <a:t>Navegador</a:t>
            </a:r>
            <a:r>
              <a:rPr sz="1800" spc="-10" dirty="0">
                <a:latin typeface="Calibri"/>
                <a:cs typeface="Calibri"/>
              </a:rPr>
              <a:t>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invasores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podem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extensões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navegador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mal-</a:t>
            </a:r>
            <a:r>
              <a:rPr sz="1800" spc="-10" dirty="0">
                <a:latin typeface="Calibri"/>
                <a:cs typeface="Calibri"/>
              </a:rPr>
              <a:t>intencionados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fazer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25" dirty="0">
                <a:latin typeface="Calibri"/>
                <a:cs typeface="Calibri"/>
              </a:rPr>
              <a:t> os </a:t>
            </a:r>
            <a:r>
              <a:rPr sz="1800" dirty="0">
                <a:latin typeface="Calibri"/>
                <a:cs typeface="Calibri"/>
              </a:rPr>
              <a:t>usuários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baixem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softwares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mal-</a:t>
            </a:r>
            <a:r>
              <a:rPr sz="1800" spc="-10" dirty="0">
                <a:latin typeface="Calibri"/>
                <a:cs typeface="Calibri"/>
              </a:rPr>
              <a:t>intencionados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seus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dispositivos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alterem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configurações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navegador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usuário.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07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Serviços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nuvem.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invasores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podem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comprometer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recursos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serviços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protegidos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10" dirty="0">
                <a:latin typeface="Calibri"/>
                <a:cs typeface="Calibri"/>
              </a:rPr>
              <a:t> nuvem.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0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Pessoas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internas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funcionários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organização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podem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ataque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cibernético,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seja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latin typeface="Calibri"/>
                <a:cs typeface="Calibri"/>
              </a:rPr>
              <a:t>intencional</a:t>
            </a:r>
            <a:r>
              <a:rPr sz="1800" dirty="0">
                <a:latin typeface="Calibri"/>
                <a:cs typeface="Calibri"/>
              </a:rPr>
              <a:t> ou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não.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232" y="1214627"/>
            <a:ext cx="6181344" cy="10088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2608"/>
            <a:ext cx="2248662" cy="2839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221" y="442448"/>
            <a:ext cx="5699180" cy="291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7334" y="308229"/>
            <a:ext cx="5707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7920" algn="l"/>
                <a:tab pos="2141855" algn="l"/>
                <a:tab pos="3796665" algn="l"/>
                <a:tab pos="4370070" algn="l"/>
              </a:tabLst>
            </a:pPr>
            <a:r>
              <a:rPr sz="2800" spc="204" dirty="0"/>
              <a:t>TIPOS</a:t>
            </a:r>
            <a:r>
              <a:rPr sz="2800" dirty="0"/>
              <a:t>	</a:t>
            </a:r>
            <a:r>
              <a:rPr sz="2800" spc="180" dirty="0"/>
              <a:t>MAIS</a:t>
            </a:r>
            <a:r>
              <a:rPr sz="2800" dirty="0"/>
              <a:t>	</a:t>
            </a:r>
            <a:r>
              <a:rPr sz="2800" spc="200" dirty="0"/>
              <a:t>COMUNS</a:t>
            </a:r>
            <a:r>
              <a:rPr sz="2800" dirty="0"/>
              <a:t>	</a:t>
            </a:r>
            <a:r>
              <a:rPr sz="2800" spc="100" dirty="0"/>
              <a:t>DE</a:t>
            </a:r>
            <a:r>
              <a:rPr sz="2800" dirty="0"/>
              <a:t>	</a:t>
            </a:r>
            <a:r>
              <a:rPr sz="2800" spc="135" dirty="0"/>
              <a:t>ATAQUE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847334" y="856220"/>
            <a:ext cx="5770880" cy="531939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Fraudes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cartão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Vírus,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spybots,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spywares,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0000"/>
                </a:solidFill>
                <a:latin typeface="Calibri"/>
                <a:cs typeface="Calibri"/>
              </a:rPr>
              <a:t>malwares</a:t>
            </a:r>
            <a:r>
              <a:rPr sz="17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em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geral</a:t>
            </a:r>
            <a:endParaRPr sz="1700">
              <a:latin typeface="Calibri"/>
              <a:cs typeface="Calibri"/>
            </a:endParaRPr>
          </a:p>
          <a:p>
            <a:pPr marL="241300" marR="5080" indent="-228600">
              <a:lnSpc>
                <a:spcPct val="13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Ransomware</a:t>
            </a:r>
            <a:r>
              <a:rPr sz="17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(restrição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sistema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cobrando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“resgate”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cyber- extorsão)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Perfis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falsos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em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redes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sociais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difamação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latin typeface="Calibri"/>
                <a:cs typeface="Calibri"/>
              </a:rPr>
              <a:t>Invasão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0000"/>
                </a:solidFill>
                <a:latin typeface="Calibri"/>
                <a:cs typeface="Calibri"/>
              </a:rPr>
              <a:t>privacidade</a:t>
            </a:r>
            <a:r>
              <a:rPr sz="17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(exposição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privacidade)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latin typeface="Calibri"/>
                <a:cs typeface="Calibri"/>
              </a:rPr>
              <a:t>Invasão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sistemas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Abuso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sexual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infantil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Phishing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Derrubada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sites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(Pichação,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defacement</a:t>
            </a:r>
            <a:r>
              <a:rPr sz="1700" spc="-10" dirty="0">
                <a:latin typeface="Calibri"/>
                <a:cs typeface="Calibri"/>
              </a:rPr>
              <a:t>)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latin typeface="Calibri"/>
                <a:cs typeface="Calibri"/>
              </a:rPr>
              <a:t>Perda/roubo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0000"/>
                </a:solidFill>
                <a:latin typeface="Calibri"/>
                <a:cs typeface="Calibri"/>
              </a:rPr>
              <a:t>dados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Invasão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contas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0000"/>
                </a:solidFill>
                <a:latin typeface="Calibri"/>
                <a:cs typeface="Calibri"/>
              </a:rPr>
              <a:t>bancárias</a:t>
            </a:r>
            <a:r>
              <a:rPr sz="17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(crimes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financeiros)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Sem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contar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</a:rPr>
              <a:t>cyberguerra</a:t>
            </a:r>
            <a:r>
              <a:rPr sz="1700" spc="-10" dirty="0">
                <a:latin typeface="Calibri"/>
                <a:cs typeface="Calibri"/>
              </a:rPr>
              <a:t>,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entre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outras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“maravilhas”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16295" cy="68473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6921" y="460959"/>
            <a:ext cx="5061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OUTRAS</a:t>
            </a:r>
            <a:r>
              <a:rPr sz="3600" spc="-55" dirty="0"/>
              <a:t> </a:t>
            </a:r>
            <a:r>
              <a:rPr sz="3600" dirty="0"/>
              <a:t>FORMAS</a:t>
            </a:r>
            <a:r>
              <a:rPr sz="3600" spc="-60" dirty="0"/>
              <a:t> </a:t>
            </a:r>
            <a:r>
              <a:rPr sz="3600" spc="-10" dirty="0"/>
              <a:t>COMUNS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73404" y="1126108"/>
            <a:ext cx="9042400" cy="53308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Clonagem</a:t>
            </a:r>
            <a:r>
              <a:rPr sz="24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sociais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Golpes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visando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auxílios</a:t>
            </a:r>
            <a:r>
              <a:rPr sz="24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sociais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Notificações</a:t>
            </a:r>
            <a:r>
              <a:rPr sz="24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falsas</a:t>
            </a:r>
            <a:r>
              <a:rPr sz="24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sociais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Boletos</a:t>
            </a:r>
            <a:r>
              <a:rPr sz="24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Máquina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cartão</a:t>
            </a:r>
            <a:r>
              <a:rPr sz="24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quebrado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Mensagens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falsas</a:t>
            </a:r>
            <a:r>
              <a:rPr sz="24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(Fake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News)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Compras</a:t>
            </a:r>
            <a:r>
              <a:rPr sz="24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falsas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lojas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falsas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Falso</a:t>
            </a:r>
            <a:r>
              <a:rPr sz="24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leilão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Falso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anúncio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emprego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Golpe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app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encontros/namoro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Links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falsos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downloads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conteúdo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(filmes,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revistas,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músicas,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Fraudes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relacionadas</a:t>
            </a:r>
            <a:r>
              <a:rPr sz="24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ao</a:t>
            </a:r>
            <a:r>
              <a:rPr sz="24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PIX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1690116"/>
            <a:ext cx="4885944" cy="30601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1775" y="62484"/>
            <a:ext cx="6617334" cy="1229360"/>
            <a:chOff x="3001775" y="62484"/>
            <a:chExt cx="6617334" cy="1229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775" y="400602"/>
              <a:ext cx="2228275" cy="40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0891" y="62484"/>
              <a:ext cx="924306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11" y="62484"/>
              <a:ext cx="2864358" cy="12291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55" y="62484"/>
              <a:ext cx="2312670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0920">
              <a:lnSpc>
                <a:spcPct val="100000"/>
              </a:lnSpc>
              <a:spcBef>
                <a:spcPts val="100"/>
              </a:spcBef>
            </a:pPr>
            <a:r>
              <a:rPr sz="4400" spc="-55" dirty="0"/>
              <a:t>PREMISSA/HIPÓTESE</a:t>
            </a:r>
            <a:r>
              <a:rPr sz="4400" spc="-120" dirty="0"/>
              <a:t> </a:t>
            </a:r>
            <a:r>
              <a:rPr sz="4400" spc="-10" dirty="0"/>
              <a:t>BÁSICA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2391536" y="3583888"/>
            <a:ext cx="740918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dirty="0">
                <a:solidFill>
                  <a:srgbClr val="FF0000"/>
                </a:solidFill>
                <a:latin typeface="Calibri"/>
                <a:cs typeface="Calibri"/>
              </a:rPr>
              <a:t>NÃO</a:t>
            </a:r>
            <a:r>
              <a:rPr sz="3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800" b="1" dirty="0">
                <a:solidFill>
                  <a:srgbClr val="FF0000"/>
                </a:solidFill>
                <a:latin typeface="Calibri"/>
                <a:cs typeface="Calibri"/>
              </a:rPr>
              <a:t>EXISTE</a:t>
            </a:r>
            <a:r>
              <a:rPr sz="3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800" b="1" dirty="0">
                <a:solidFill>
                  <a:srgbClr val="FF0000"/>
                </a:solidFill>
                <a:latin typeface="Calibri"/>
                <a:cs typeface="Calibri"/>
              </a:rPr>
              <a:t>SISTEMA</a:t>
            </a:r>
            <a:r>
              <a:rPr sz="3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800" b="1" dirty="0">
                <a:solidFill>
                  <a:srgbClr val="FF0000"/>
                </a:solidFill>
                <a:latin typeface="Calibri"/>
                <a:cs typeface="Calibri"/>
              </a:rPr>
              <a:t>100%</a:t>
            </a:r>
            <a:r>
              <a:rPr sz="3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800" b="1" spc="-10" dirty="0">
                <a:solidFill>
                  <a:srgbClr val="FF0000"/>
                </a:solidFill>
                <a:latin typeface="Calibri"/>
                <a:cs typeface="Calibri"/>
              </a:rPr>
              <a:t>SEGURO!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2211" y="1050036"/>
            <a:ext cx="4227576" cy="23134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211" y="4404359"/>
            <a:ext cx="4227576" cy="22418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28" y="2665857"/>
            <a:ext cx="5024120" cy="12420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540"/>
              </a:lnSpc>
              <a:spcBef>
                <a:spcPts val="665"/>
              </a:spcBef>
              <a:tabLst>
                <a:tab pos="1176655" algn="l"/>
                <a:tab pos="2028825" algn="l"/>
              </a:tabLst>
            </a:pPr>
            <a:r>
              <a:rPr sz="4200" spc="190" dirty="0"/>
              <a:t>LEIS</a:t>
            </a:r>
            <a:r>
              <a:rPr sz="4200" dirty="0"/>
              <a:t>	</a:t>
            </a:r>
            <a:r>
              <a:rPr sz="4200" spc="85" dirty="0"/>
              <a:t>DA</a:t>
            </a:r>
            <a:r>
              <a:rPr sz="4200" dirty="0"/>
              <a:t>	</a:t>
            </a:r>
            <a:r>
              <a:rPr sz="4200" spc="235" dirty="0"/>
              <a:t>SEGURANÇA </a:t>
            </a:r>
            <a:r>
              <a:rPr sz="4200" spc="240" dirty="0"/>
              <a:t>CIBERNÉTICA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6175628" y="4450842"/>
            <a:ext cx="2029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G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spc="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(</a:t>
            </a:r>
            <a:r>
              <a:rPr sz="2400" spc="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4927" y="6538671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576435" cy="6858000"/>
            <a:chOff x="0" y="0"/>
            <a:chExt cx="95764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6000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" y="0"/>
              <a:ext cx="6090600" cy="6857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8047" y="958596"/>
              <a:ext cx="3858005" cy="166801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75628" y="1138554"/>
            <a:ext cx="2859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10" dirty="0"/>
              <a:t>AGENDA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6175628" y="2493137"/>
            <a:ext cx="4967605" cy="298450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160" dirty="0">
                <a:solidFill>
                  <a:srgbClr val="888888"/>
                </a:solidFill>
                <a:latin typeface="Calibri"/>
                <a:cs typeface="Calibri"/>
              </a:rPr>
              <a:t>INTRODUÇÃO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3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888888"/>
                </a:solidFill>
                <a:latin typeface="Calibri"/>
                <a:cs typeface="Calibri"/>
              </a:rPr>
              <a:t>que</a:t>
            </a:r>
            <a:r>
              <a:rPr sz="2400" spc="3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é</a:t>
            </a:r>
            <a:r>
              <a:rPr sz="2400" spc="3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888888"/>
                </a:solidFill>
                <a:latin typeface="Calibri"/>
                <a:cs typeface="Calibri"/>
              </a:rPr>
              <a:t>segurança</a:t>
            </a:r>
            <a:r>
              <a:rPr sz="2400" spc="3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888888"/>
                </a:solidFill>
                <a:latin typeface="Calibri"/>
                <a:cs typeface="Calibri"/>
              </a:rPr>
              <a:t>cibernética?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37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888888"/>
                </a:solidFill>
                <a:latin typeface="Calibri"/>
                <a:cs typeface="Calibri"/>
              </a:rPr>
              <a:t>que</a:t>
            </a:r>
            <a:r>
              <a:rPr sz="2400" spc="3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é</a:t>
            </a:r>
            <a:r>
              <a:rPr sz="2400" spc="3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888888"/>
                </a:solidFill>
                <a:latin typeface="Calibri"/>
                <a:cs typeface="Calibri"/>
              </a:rPr>
              <a:t>um</a:t>
            </a:r>
            <a:r>
              <a:rPr sz="2400" spc="38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888888"/>
                </a:solidFill>
                <a:latin typeface="Calibri"/>
                <a:cs typeface="Calibri"/>
              </a:rPr>
              <a:t>ataque?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888888"/>
                </a:solidFill>
                <a:latin typeface="Calibri"/>
                <a:cs typeface="Calibri"/>
              </a:rPr>
              <a:t>Principais</a:t>
            </a:r>
            <a:r>
              <a:rPr sz="2400" spc="3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888888"/>
                </a:solidFill>
                <a:latin typeface="Calibri"/>
                <a:cs typeface="Calibri"/>
              </a:rPr>
              <a:t>ameaças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135" dirty="0">
                <a:solidFill>
                  <a:srgbClr val="888888"/>
                </a:solidFill>
                <a:latin typeface="Calibri"/>
                <a:cs typeface="Calibri"/>
              </a:rPr>
              <a:t>Vetores</a:t>
            </a:r>
            <a:r>
              <a:rPr sz="2400" spc="3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888888"/>
                </a:solidFill>
                <a:latin typeface="Calibri"/>
                <a:cs typeface="Calibri"/>
              </a:rPr>
              <a:t>de</a:t>
            </a:r>
            <a:r>
              <a:rPr sz="2400" spc="39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888888"/>
                </a:solidFill>
                <a:latin typeface="Calibri"/>
                <a:cs typeface="Calibri"/>
              </a:rPr>
              <a:t>ataque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160" dirty="0">
                <a:solidFill>
                  <a:srgbClr val="888888"/>
                </a:solidFill>
                <a:latin typeface="Calibri"/>
                <a:cs typeface="Calibri"/>
              </a:rPr>
              <a:t>Estratégias</a:t>
            </a:r>
            <a:r>
              <a:rPr sz="2400" spc="3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888888"/>
                </a:solidFill>
                <a:latin typeface="Calibri"/>
                <a:cs typeface="Calibri"/>
              </a:rPr>
              <a:t>de</a:t>
            </a:r>
            <a:r>
              <a:rPr sz="2400" spc="4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888888"/>
                </a:solidFill>
                <a:latin typeface="Calibri"/>
                <a:cs typeface="Calibri"/>
              </a:rPr>
              <a:t>mitigação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1655064"/>
            <a:ext cx="4124705" cy="37665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5204" y="62788"/>
            <a:ext cx="1796796" cy="163250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75628" y="4210558"/>
            <a:ext cx="303085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  <a:tabLst>
                <a:tab pos="538480" algn="l"/>
                <a:tab pos="1129030" algn="l"/>
              </a:tabLst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000" spc="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	H</a:t>
            </a:r>
            <a:r>
              <a:rPr sz="2000" spc="1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Á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	U</a:t>
            </a:r>
            <a:r>
              <a:rPr sz="2000" spc="1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000" spc="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000" spc="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000" spc="1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000" spc="10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000" spc="1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000" spc="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000" spc="9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000" spc="1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000" spc="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385229" y="4454397"/>
            <a:ext cx="1519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0570" algn="l"/>
              </a:tabLst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	S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0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Á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5628" y="2833192"/>
            <a:ext cx="27000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80" dirty="0"/>
              <a:t>LEI</a:t>
            </a:r>
            <a:r>
              <a:rPr sz="6000" spc="610" dirty="0"/>
              <a:t> </a:t>
            </a:r>
            <a:r>
              <a:rPr sz="6000" spc="145" dirty="0"/>
              <a:t>Nº</a:t>
            </a:r>
            <a:r>
              <a:rPr sz="6000" spc="575" dirty="0"/>
              <a:t> </a:t>
            </a:r>
            <a:r>
              <a:rPr sz="6000" spc="-50" dirty="0"/>
              <a:t>1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5774" y="434181"/>
            <a:ext cx="5411177" cy="438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7334" y="335660"/>
            <a:ext cx="54114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0295" algn="l"/>
                <a:tab pos="3017520" algn="l"/>
              </a:tabLst>
            </a:pPr>
            <a:r>
              <a:rPr sz="3300" spc="215" dirty="0"/>
              <a:t>VIOLAÇÕES</a:t>
            </a:r>
            <a:r>
              <a:rPr sz="3300" dirty="0"/>
              <a:t>	</a:t>
            </a:r>
            <a:r>
              <a:rPr sz="3300" spc="110" dirty="0"/>
              <a:t>DE</a:t>
            </a:r>
            <a:r>
              <a:rPr sz="3300" dirty="0"/>
              <a:t>	</a:t>
            </a:r>
            <a:r>
              <a:rPr sz="3300" spc="210" dirty="0"/>
              <a:t>SEGURANÇA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5847334" y="1057783"/>
            <a:ext cx="5873750" cy="499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47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Qualquer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ataque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alguém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recebendo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acesso </a:t>
            </a:r>
            <a:r>
              <a:rPr sz="1800" dirty="0">
                <a:latin typeface="Calibri"/>
                <a:cs typeface="Calibri"/>
              </a:rPr>
              <a:t>não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autorizado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dispositivos,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serviços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é </a:t>
            </a:r>
            <a:r>
              <a:rPr sz="1800" spc="-10" dirty="0">
                <a:latin typeface="Calibri"/>
                <a:cs typeface="Calibri"/>
              </a:rPr>
              <a:t>considerado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violação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segurança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Imagine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violação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segurança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semelhante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arrombamento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intruso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(invasor)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 </a:t>
            </a:r>
            <a:r>
              <a:rPr sz="1800" dirty="0">
                <a:latin typeface="Calibri"/>
                <a:cs typeface="Calibri"/>
              </a:rPr>
              <a:t>êxito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edifício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(um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dispositivo,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aplicativo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rede).</a:t>
            </a:r>
            <a:endParaRPr sz="1800">
              <a:latin typeface="Calibri"/>
              <a:cs typeface="Calibri"/>
            </a:endParaRPr>
          </a:p>
          <a:p>
            <a:pPr marL="241300" marR="21082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violações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segurança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são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apresentadas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diferentes </a:t>
            </a:r>
            <a:r>
              <a:rPr sz="1800" dirty="0">
                <a:latin typeface="Calibri"/>
                <a:cs typeface="Calibri"/>
              </a:rPr>
              <a:t>formas,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incluindo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seguintes: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58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" dirty="0">
                <a:latin typeface="Calibri"/>
                <a:cs typeface="Calibri"/>
              </a:rPr>
              <a:t>Ataques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engenharia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social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58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" dirty="0">
                <a:latin typeface="Calibri"/>
                <a:cs typeface="Calibri"/>
              </a:rPr>
              <a:t>Ataques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navegador/sistemas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" dirty="0">
                <a:latin typeface="Calibri"/>
                <a:cs typeface="Calibri"/>
              </a:rPr>
              <a:t>Ataques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senha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16295" cy="68471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416165" cy="6858000"/>
            <a:chOff x="0" y="0"/>
            <a:chExt cx="741616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6284412"/>
              <a:ext cx="1466088" cy="5451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415783" cy="6857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0781" y="392048"/>
            <a:ext cx="37503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0730" algn="l"/>
                <a:tab pos="2598420" algn="l"/>
              </a:tabLst>
            </a:pPr>
            <a:r>
              <a:rPr sz="2700" spc="235" dirty="0">
                <a:solidFill>
                  <a:srgbClr val="FFFFFF"/>
                </a:solidFill>
              </a:rPr>
              <a:t>VIOLAÇÕES</a:t>
            </a:r>
            <a:r>
              <a:rPr sz="2700" dirty="0">
                <a:solidFill>
                  <a:srgbClr val="FFFFFF"/>
                </a:solidFill>
              </a:rPr>
              <a:t>	</a:t>
            </a:r>
            <a:r>
              <a:rPr sz="2700" spc="114" dirty="0">
                <a:solidFill>
                  <a:srgbClr val="FFFFFF"/>
                </a:solidFill>
              </a:rPr>
              <a:t>DE</a:t>
            </a:r>
            <a:r>
              <a:rPr sz="2700" dirty="0">
                <a:solidFill>
                  <a:srgbClr val="FFFFFF"/>
                </a:solidFill>
              </a:rPr>
              <a:t>	</a:t>
            </a:r>
            <a:r>
              <a:rPr sz="2700" spc="215" dirty="0">
                <a:solidFill>
                  <a:srgbClr val="FFFFFF"/>
                </a:solidFill>
              </a:rPr>
              <a:t>DADOS</a:t>
            </a:r>
            <a:endParaRPr sz="27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7838693" y="1608226"/>
            <a:ext cx="3953510" cy="347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violação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quando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invasor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obtém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acesso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controle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com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êxito.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6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vítima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podem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utilizados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várias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maneiras.</a:t>
            </a:r>
            <a:endParaRPr sz="1600">
              <a:latin typeface="Calibri"/>
              <a:cs typeface="Calibri"/>
            </a:endParaRPr>
          </a:p>
          <a:p>
            <a:pPr marL="241300" marR="90805" indent="-228600">
              <a:lnSpc>
                <a:spcPct val="1501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eles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podem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sequestrados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solicitar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pedido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resgate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usados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causar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danos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financeiros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reputação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75628" y="4531614"/>
            <a:ext cx="3879850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65"/>
              </a:lnSpc>
              <a:spcBef>
                <a:spcPts val="95"/>
              </a:spcBef>
              <a:tabLst>
                <a:tab pos="1029335" algn="l"/>
                <a:tab pos="1351915" algn="l"/>
                <a:tab pos="3525520" algn="l"/>
              </a:tabLst>
            </a:pP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sz="1900" spc="-60" dirty="0">
                <a:solidFill>
                  <a:srgbClr val="888888"/>
                </a:solidFill>
                <a:latin typeface="Calibri"/>
                <a:cs typeface="Calibri"/>
              </a:rPr>
              <a:t>É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	V</a:t>
            </a:r>
            <a:r>
              <a:rPr sz="1900" spc="1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900" spc="1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900" spc="1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Á</a:t>
            </a:r>
            <a:r>
              <a:rPr sz="1900" spc="7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1900" spc="1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900" spc="1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	D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2165"/>
              </a:lnSpc>
              <a:tabLst>
                <a:tab pos="1487170" algn="l"/>
              </a:tabLst>
            </a:pP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9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900" spc="10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G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	F</a:t>
            </a:r>
            <a:r>
              <a:rPr sz="1900" spc="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900" spc="1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900" spc="1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900" spc="1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900" spc="1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888888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75628" y="2833192"/>
            <a:ext cx="27000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80" dirty="0"/>
              <a:t>LEI</a:t>
            </a:r>
            <a:r>
              <a:rPr sz="6000" spc="610" dirty="0"/>
              <a:t> </a:t>
            </a:r>
            <a:r>
              <a:rPr sz="6000" spc="145" dirty="0"/>
              <a:t>Nº</a:t>
            </a:r>
            <a:r>
              <a:rPr sz="6000" spc="575" dirty="0"/>
              <a:t> </a:t>
            </a:r>
            <a:r>
              <a:rPr sz="6000" spc="-50" dirty="0"/>
              <a:t>2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7"/>
            <a:ext cx="7416165" cy="6858000"/>
            <a:chOff x="0" y="57"/>
            <a:chExt cx="741616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6284412"/>
              <a:ext cx="1466088" cy="5451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"/>
              <a:ext cx="7415783" cy="685787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0781" y="345439"/>
            <a:ext cx="19545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85" dirty="0">
                <a:solidFill>
                  <a:srgbClr val="FFFFFF"/>
                </a:solidFill>
              </a:rPr>
              <a:t>MALWARE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7780781" y="1093723"/>
            <a:ext cx="4041140" cy="4705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5"/>
              </a:spcBef>
              <a:tabLst>
                <a:tab pos="372745" algn="l"/>
                <a:tab pos="1089660" algn="l"/>
              </a:tabLst>
            </a:pP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	Q</a:t>
            </a:r>
            <a:r>
              <a:rPr sz="1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	É</a:t>
            </a:r>
            <a:r>
              <a:rPr sz="16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600">
              <a:latin typeface="Calibri"/>
              <a:cs typeface="Calibri"/>
            </a:endParaRPr>
          </a:p>
          <a:p>
            <a:pPr marL="241300" marR="129539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malware</a:t>
            </a:r>
            <a:r>
              <a:rPr sz="1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vem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combinação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palavras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mal-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intencionado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  <a:p>
            <a:pPr marL="241300" marR="5080" indent="-228600">
              <a:lnSpc>
                <a:spcPct val="15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Trata-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usado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pelos criminosos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cibernéticos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infectar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sistemas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executar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ações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causarão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danos.</a:t>
            </a:r>
            <a:endParaRPr sz="1600">
              <a:latin typeface="Calibri"/>
              <a:cs typeface="Calibri"/>
            </a:endParaRPr>
          </a:p>
          <a:p>
            <a:pPr marL="241300" marR="214629" indent="-22860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incluir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roubo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interrupção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dos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processos.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malware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tem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dois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componentes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principais: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Mecanismo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propagação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Carga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útil</a:t>
            </a: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(PAYLOAD)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751" y="467075"/>
            <a:ext cx="5162899" cy="3730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28" y="382016"/>
            <a:ext cx="5200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05685" algn="l"/>
                <a:tab pos="2879090" algn="l"/>
              </a:tabLst>
            </a:pPr>
            <a:r>
              <a:rPr sz="2800" spc="215" dirty="0"/>
              <a:t>MECANISMO</a:t>
            </a:r>
            <a:r>
              <a:rPr sz="2800" dirty="0"/>
              <a:t>	</a:t>
            </a:r>
            <a:r>
              <a:rPr sz="2800" spc="100" dirty="0"/>
              <a:t>DE</a:t>
            </a:r>
            <a:r>
              <a:rPr sz="2800" dirty="0"/>
              <a:t>	</a:t>
            </a:r>
            <a:r>
              <a:rPr sz="2800" spc="195" dirty="0"/>
              <a:t>PROPAGAÇÃO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175628" y="921537"/>
            <a:ext cx="5407025" cy="516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3876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propagação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é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malware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espalha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mais </a:t>
            </a:r>
            <a:r>
              <a:rPr sz="1600" spc="-10" dirty="0">
                <a:latin typeface="Calibri"/>
                <a:cs typeface="Calibri"/>
              </a:rPr>
              <a:t>sistemas.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Técnicas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propagação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comuns:</a:t>
            </a:r>
            <a:endParaRPr sz="1600">
              <a:latin typeface="Calibri"/>
              <a:cs typeface="Calibri"/>
            </a:endParaRPr>
          </a:p>
          <a:p>
            <a:pPr marL="241300" marR="5461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Vírus</a:t>
            </a:r>
            <a:r>
              <a:rPr sz="1600" dirty="0">
                <a:latin typeface="Calibri"/>
                <a:cs typeface="Calibri"/>
              </a:rPr>
              <a:t>.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vírus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baseados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tecnologia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dependem</a:t>
            </a:r>
            <a:r>
              <a:rPr sz="1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6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alguns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meios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entrada</a:t>
            </a:r>
            <a:r>
              <a:rPr sz="1600" spc="-10" dirty="0">
                <a:latin typeface="Calibri"/>
                <a:cs typeface="Calibri"/>
              </a:rPr>
              <a:t>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especificamente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ação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usuário,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para </a:t>
            </a:r>
            <a:r>
              <a:rPr sz="1600" spc="-10" dirty="0">
                <a:latin typeface="Calibri"/>
                <a:cs typeface="Calibri"/>
              </a:rPr>
              <a:t>entrar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sistema</a:t>
            </a:r>
            <a:endParaRPr sz="160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Worms</a:t>
            </a:r>
            <a:r>
              <a:rPr sz="1600" spc="-10" dirty="0">
                <a:latin typeface="Calibri"/>
                <a:cs typeface="Calibri"/>
              </a:rPr>
              <a:t>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contrário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vírus,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worm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não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precisa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nenhuma</a:t>
            </a:r>
            <a:r>
              <a:rPr sz="16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ação</a:t>
            </a:r>
            <a:r>
              <a:rPr sz="1600" i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1600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usuário</a:t>
            </a:r>
            <a:r>
              <a:rPr sz="1600" i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para</a:t>
            </a:r>
            <a:r>
              <a:rPr sz="1600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1600" i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FF0000"/>
                </a:solidFill>
                <a:latin typeface="Calibri"/>
                <a:cs typeface="Calibri"/>
              </a:rPr>
              <a:t>espalhar</a:t>
            </a:r>
            <a:r>
              <a:rPr sz="16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entre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sistemas.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Em </a:t>
            </a:r>
            <a:r>
              <a:rPr sz="1600" dirty="0">
                <a:latin typeface="Calibri"/>
                <a:cs typeface="Calibri"/>
              </a:rPr>
              <a:t>vez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disso,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worm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causa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danos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ao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encontrar sistemas vulneráveis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pode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explorar. </a:t>
            </a:r>
            <a:r>
              <a:rPr sz="1600" dirty="0">
                <a:latin typeface="Calibri"/>
                <a:cs typeface="Calibri"/>
              </a:rPr>
              <a:t>Depois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entrar,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worm </a:t>
            </a:r>
            <a:r>
              <a:rPr sz="1600" dirty="0">
                <a:latin typeface="Calibri"/>
                <a:cs typeface="Calibri"/>
              </a:rPr>
              <a:t>pode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espalhar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outros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sistemas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conectados</a:t>
            </a:r>
            <a:endParaRPr sz="1600">
              <a:latin typeface="Calibri"/>
              <a:cs typeface="Calibri"/>
            </a:endParaRPr>
          </a:p>
          <a:p>
            <a:pPr marL="241300" marR="85090" indent="-228600">
              <a:lnSpc>
                <a:spcPct val="1501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Trojan</a:t>
            </a:r>
            <a:r>
              <a:rPr sz="1600" spc="-20" dirty="0">
                <a:latin typeface="Calibri"/>
                <a:cs typeface="Calibri"/>
              </a:rPr>
              <a:t>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contexto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segurança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cibernética,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um</a:t>
            </a:r>
            <a:r>
              <a:rPr sz="1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cavalo</a:t>
            </a:r>
            <a:r>
              <a:rPr sz="1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troia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é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tipo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malware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finge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uma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autêntica </a:t>
            </a:r>
            <a:r>
              <a:rPr sz="1600" dirty="0">
                <a:latin typeface="Calibri"/>
                <a:cs typeface="Calibri"/>
              </a:rPr>
              <a:t>do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846064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5033" y="396712"/>
            <a:ext cx="1828238" cy="332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46109" y="223520"/>
            <a:ext cx="1876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PAYLOAD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134103" y="1100709"/>
            <a:ext cx="7562215" cy="5142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5415" indent="-228600" algn="just">
              <a:lnSpc>
                <a:spcPct val="14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payload</a:t>
            </a:r>
            <a:r>
              <a:rPr sz="1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ação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malware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dispositivo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ou </a:t>
            </a:r>
            <a:r>
              <a:rPr sz="1800" dirty="0">
                <a:latin typeface="Calibri"/>
                <a:cs typeface="Calibri"/>
              </a:rPr>
              <a:t>sistema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infectado.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Tipos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comuns:</a:t>
            </a:r>
            <a:endParaRPr sz="1800">
              <a:latin typeface="Calibri"/>
              <a:cs typeface="Calibri"/>
            </a:endParaRPr>
          </a:p>
          <a:p>
            <a:pPr marL="241300" marR="43815" indent="-228600" algn="just">
              <a:lnSpc>
                <a:spcPct val="1401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spc="-10" dirty="0">
                <a:latin typeface="Calibri"/>
                <a:cs typeface="Calibri"/>
              </a:rPr>
              <a:t>Ransomware</a:t>
            </a:r>
            <a:r>
              <a:rPr sz="1800" spc="-10" dirty="0">
                <a:latin typeface="Calibri"/>
                <a:cs typeface="Calibri"/>
              </a:rPr>
              <a:t>.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Bloqueia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sistemas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dados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até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vítima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resgate.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bloqueio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geralmente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criptográfico.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seguida,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invasor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exige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resgate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descriptografar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arquivos.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7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Spyware.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Software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espiona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dispositivo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sistema.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exemplo,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teclas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Calibri"/>
                <a:cs typeface="Calibri"/>
              </a:rPr>
              <a:t>pressionadas,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senhas,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6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Backdoor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exploração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vulnerabilidade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sistema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dispositivo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para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65"/>
              </a:spcBef>
            </a:pPr>
            <a:r>
              <a:rPr sz="1800" dirty="0">
                <a:latin typeface="Calibri"/>
                <a:cs typeface="Calibri"/>
              </a:rPr>
              <a:t>ignorar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medidas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segurança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existentes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causar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danos.</a:t>
            </a:r>
            <a:endParaRPr sz="1800">
              <a:latin typeface="Calibri"/>
              <a:cs typeface="Calibri"/>
            </a:endParaRPr>
          </a:p>
          <a:p>
            <a:pPr marL="241300" marR="219075" indent="-228600">
              <a:lnSpc>
                <a:spcPct val="14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Botnet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tipo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servidor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outro dispositivo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dispositivos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infectados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forma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semelhante,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que </a:t>
            </a:r>
            <a:r>
              <a:rPr sz="1800" dirty="0">
                <a:latin typeface="Calibri"/>
                <a:cs typeface="Calibri"/>
              </a:rPr>
              <a:t>podem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ser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controlados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remotamente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executar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alguma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ação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prejudicial.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10583" cy="68471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1131" y="0"/>
            <a:ext cx="1607820" cy="10927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75628" y="4286250"/>
            <a:ext cx="2822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3960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h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175628" y="4286250"/>
            <a:ext cx="471233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2125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2400" spc="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tabLst>
                <a:tab pos="1455420" algn="l"/>
                <a:tab pos="3006090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q</a:t>
            </a:r>
            <a:r>
              <a:rPr sz="2400" spc="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Ã</a:t>
            </a:r>
            <a:r>
              <a:rPr sz="24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5628" y="4944871"/>
            <a:ext cx="369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375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2400" spc="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75628" y="2833192"/>
            <a:ext cx="27000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80" dirty="0"/>
              <a:t>LEI</a:t>
            </a:r>
            <a:r>
              <a:rPr sz="6000" spc="610" dirty="0"/>
              <a:t> </a:t>
            </a:r>
            <a:r>
              <a:rPr sz="6000" spc="145" dirty="0"/>
              <a:t>Nº</a:t>
            </a:r>
            <a:r>
              <a:rPr sz="6000" spc="575" dirty="0"/>
              <a:t> </a:t>
            </a:r>
            <a:r>
              <a:rPr sz="6000" spc="-50" dirty="0"/>
              <a:t>3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6385"/>
              </a:lnSpc>
              <a:spcBef>
                <a:spcPts val="105"/>
              </a:spcBef>
            </a:pPr>
            <a:r>
              <a:rPr sz="5600" spc="190" dirty="0"/>
              <a:t>ESTRATÉGIAS</a:t>
            </a:r>
            <a:endParaRPr sz="5600"/>
          </a:p>
          <a:p>
            <a:pPr marL="12700">
              <a:lnSpc>
                <a:spcPts val="6385"/>
              </a:lnSpc>
            </a:pPr>
            <a:r>
              <a:rPr sz="5600" spc="140" dirty="0"/>
              <a:t>DE</a:t>
            </a:r>
            <a:r>
              <a:rPr sz="5600" spc="595" dirty="0"/>
              <a:t> </a:t>
            </a:r>
            <a:r>
              <a:rPr sz="5600" spc="235" dirty="0"/>
              <a:t>MITIGAÇÃO</a:t>
            </a:r>
            <a:endParaRPr sz="5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175628" y="4633417"/>
            <a:ext cx="4276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7600" algn="l"/>
                <a:tab pos="3020695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-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2400" spc="-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D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404" y="1883790"/>
            <a:ext cx="7760970" cy="152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DICA</a:t>
            </a:r>
            <a:r>
              <a:rPr sz="3600" b="1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SIMPLES:</a:t>
            </a:r>
            <a:r>
              <a:rPr sz="36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USE</a:t>
            </a:r>
            <a:r>
              <a:rPr sz="3600" b="1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35" dirty="0">
                <a:solidFill>
                  <a:srgbClr val="C00000"/>
                </a:solidFill>
                <a:latin typeface="Calibri"/>
                <a:cs typeface="Calibri"/>
              </a:rPr>
              <a:t>PARA</a:t>
            </a:r>
            <a:r>
              <a:rPr sz="3600" b="1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TUDO!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15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EVITE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600" b="1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SMS</a:t>
            </a:r>
            <a:r>
              <a:rPr sz="3600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COMO</a:t>
            </a:r>
            <a:r>
              <a:rPr sz="3600" b="1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“SEGUNDO</a:t>
            </a:r>
            <a:r>
              <a:rPr sz="3600" b="1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40" dirty="0">
                <a:solidFill>
                  <a:srgbClr val="C00000"/>
                </a:solidFill>
                <a:latin typeface="Calibri"/>
                <a:cs typeface="Calibri"/>
              </a:rPr>
              <a:t>FATOR”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9144" y="3582923"/>
            <a:ext cx="4539996" cy="28392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5069" y="565245"/>
            <a:ext cx="6997674" cy="6351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1078" rIns="0" bIns="0" rtlCol="0">
            <a:spAutoFit/>
          </a:bodyPr>
          <a:lstStyle/>
          <a:p>
            <a:pPr marL="1930400">
              <a:lnSpc>
                <a:spcPct val="100000"/>
              </a:lnSpc>
              <a:spcBef>
                <a:spcPts val="100"/>
              </a:spcBef>
            </a:pPr>
            <a:r>
              <a:rPr sz="4800" spc="-60" dirty="0"/>
              <a:t>AUTENTICAÇÃO</a:t>
            </a:r>
            <a:r>
              <a:rPr sz="4800" spc="-170" dirty="0"/>
              <a:t> </a:t>
            </a:r>
            <a:r>
              <a:rPr sz="4800" spc="-140" dirty="0"/>
              <a:t>MULTIFATOR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517" y="476274"/>
            <a:ext cx="5737154" cy="3137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7334" y="410336"/>
            <a:ext cx="57600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030" algn="l"/>
                <a:tab pos="1158240" algn="l"/>
                <a:tab pos="1460500" algn="l"/>
                <a:tab pos="2115185" algn="l"/>
                <a:tab pos="3479800" algn="l"/>
              </a:tabLst>
            </a:pPr>
            <a:r>
              <a:rPr sz="2500" spc="-50" dirty="0"/>
              <a:t>O</a:t>
            </a:r>
            <a:r>
              <a:rPr sz="2500" dirty="0"/>
              <a:t>	</a:t>
            </a:r>
            <a:r>
              <a:rPr sz="2500" spc="160" dirty="0"/>
              <a:t>QUE</a:t>
            </a:r>
            <a:r>
              <a:rPr sz="2500" dirty="0"/>
              <a:t>	</a:t>
            </a:r>
            <a:r>
              <a:rPr sz="2500" spc="-50" dirty="0"/>
              <a:t>É</a:t>
            </a:r>
            <a:r>
              <a:rPr sz="2500" dirty="0"/>
              <a:t>	</a:t>
            </a:r>
            <a:r>
              <a:rPr sz="2500" spc="100" dirty="0"/>
              <a:t>UM</a:t>
            </a:r>
            <a:r>
              <a:rPr sz="2500" dirty="0"/>
              <a:t>	</a:t>
            </a:r>
            <a:r>
              <a:rPr sz="2500" spc="155" dirty="0"/>
              <a:t>ATAQUE</a:t>
            </a:r>
            <a:r>
              <a:rPr sz="2500" dirty="0"/>
              <a:t>	</a:t>
            </a:r>
            <a:r>
              <a:rPr sz="2500" spc="245" dirty="0"/>
              <a:t>CIBERNÉTICO?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5847334" y="1157087"/>
            <a:ext cx="5769610" cy="5392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marR="5080" indent="-227329">
              <a:lnSpc>
                <a:spcPct val="14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Um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ataque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cibernético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definido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uma 	</a:t>
            </a:r>
            <a:r>
              <a:rPr sz="2400" spc="-10" dirty="0">
                <a:latin typeface="Calibri"/>
                <a:cs typeface="Calibri"/>
              </a:rPr>
              <a:t>tentativa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acesso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ilegal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um 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computador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sistema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computador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	</a:t>
            </a:r>
            <a:r>
              <a:rPr sz="2400" dirty="0">
                <a:latin typeface="Calibri"/>
                <a:cs typeface="Calibri"/>
              </a:rPr>
              <a:t>causar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danos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estragos</a:t>
            </a:r>
            <a:endParaRPr sz="2400" dirty="0">
              <a:latin typeface="Calibri"/>
              <a:cs typeface="Calibri"/>
            </a:endParaRPr>
          </a:p>
          <a:p>
            <a:pPr marL="240029" marR="537210" indent="-227329">
              <a:lnSpc>
                <a:spcPct val="14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pode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ocorrer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praticamente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qualquer 	</a:t>
            </a:r>
            <a:r>
              <a:rPr sz="2400" dirty="0">
                <a:latin typeface="Calibri"/>
                <a:cs typeface="Calibri"/>
              </a:rPr>
              <a:t>dispositivo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pt-BR" sz="2400" spc="-75">
              <a:latin typeface="Calibri"/>
              <a:cs typeface="Calibri"/>
            </a:endParaRPr>
          </a:p>
          <a:p>
            <a:pPr marL="240029" marR="537210" indent="-227329">
              <a:lnSpc>
                <a:spcPct val="14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>
                <a:latin typeface="Calibri"/>
                <a:cs typeface="Calibri"/>
              </a:rPr>
              <a:t>O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uma 	</a:t>
            </a:r>
            <a:r>
              <a:rPr sz="2400" spc="-10" dirty="0">
                <a:latin typeface="Calibri"/>
                <a:cs typeface="Calibri"/>
              </a:rPr>
              <a:t>inconveniência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indivíduo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até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uma 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perturbação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econômica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social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global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16168" cy="68471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884" y="540835"/>
            <a:ext cx="9640233" cy="5894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80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100"/>
              </a:spcBef>
            </a:pPr>
            <a:r>
              <a:rPr sz="4800" spc="-45" dirty="0"/>
              <a:t>SEGURANÇA</a:t>
            </a:r>
            <a:r>
              <a:rPr sz="4800" spc="-200" dirty="0"/>
              <a:t> </a:t>
            </a:r>
            <a:r>
              <a:rPr sz="4800" dirty="0"/>
              <a:t>DE</a:t>
            </a:r>
            <a:r>
              <a:rPr sz="4800" spc="-185" dirty="0"/>
              <a:t> </a:t>
            </a:r>
            <a:r>
              <a:rPr sz="4800" spc="-55" dirty="0"/>
              <a:t>NAVEGADOR/SISTEMAS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73404" y="1660372"/>
            <a:ext cx="6365240" cy="408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39395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organizações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podem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proteger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esses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tipos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ataques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implementando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políticas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segurança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que:</a:t>
            </a:r>
            <a:endParaRPr sz="2000">
              <a:latin typeface="Calibri"/>
              <a:cs typeface="Calibri"/>
            </a:endParaRPr>
          </a:p>
          <a:p>
            <a:pPr marL="697865" marR="773430" lvl="1" indent="-228600">
              <a:lnSpc>
                <a:spcPct val="15010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Impeçam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instalação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extensões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navegador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ou </a:t>
            </a:r>
            <a:r>
              <a:rPr sz="1800" spc="-10" dirty="0">
                <a:latin typeface="Calibri"/>
                <a:cs typeface="Calibri"/>
              </a:rPr>
              <a:t>complementos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não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autorizados.</a:t>
            </a:r>
            <a:endParaRPr sz="1800">
              <a:latin typeface="Calibri"/>
              <a:cs typeface="Calibri"/>
            </a:endParaRPr>
          </a:p>
          <a:p>
            <a:pPr marL="697865" marR="323215" lvl="1" indent="-228600">
              <a:lnSpc>
                <a:spcPct val="15000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Permitam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somente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navegadores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permitidos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sejam instalados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dispositivos.</a:t>
            </a:r>
            <a:endParaRPr sz="1800">
              <a:latin typeface="Calibri"/>
              <a:cs typeface="Calibri"/>
            </a:endParaRPr>
          </a:p>
          <a:p>
            <a:pPr marL="697865" marR="5080" lvl="1" indent="-228600">
              <a:lnSpc>
                <a:spcPct val="15000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Bloqueiem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determinados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sites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usando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filtros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conteúdo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da </a:t>
            </a:r>
            <a:r>
              <a:rPr sz="1800" spc="-20" dirty="0">
                <a:latin typeface="Calibri"/>
                <a:cs typeface="Calibri"/>
              </a:rPr>
              <a:t>Web.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" dirty="0">
                <a:latin typeface="Calibri"/>
                <a:cs typeface="Calibri"/>
              </a:rPr>
              <a:t>Mantenham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navegadores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atualizados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8268" y="2129027"/>
            <a:ext cx="4515612" cy="34000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16216" y="216408"/>
            <a:ext cx="3223260" cy="1339215"/>
            <a:chOff x="4716216" y="216408"/>
            <a:chExt cx="3223260" cy="1339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216" y="581959"/>
              <a:ext cx="2100364" cy="4478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99" y="216408"/>
              <a:ext cx="974598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5203" y="216408"/>
              <a:ext cx="1354074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80" rIns="0" bIns="0" rtlCol="0">
            <a:spAutoFit/>
          </a:bodyPr>
          <a:lstStyle/>
          <a:p>
            <a:pPr marL="3990975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INSTRUA-</a:t>
            </a:r>
            <a:r>
              <a:rPr sz="4800" spc="-25" dirty="0"/>
              <a:t>SE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673404" y="1539467"/>
            <a:ext cx="6508115" cy="4492625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06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Aprenda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...</a:t>
            </a:r>
            <a:endParaRPr sz="3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Identificar</a:t>
            </a:r>
            <a:r>
              <a:rPr sz="2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elementos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suspeitos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uma</a:t>
            </a:r>
            <a:endParaRPr sz="22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795"/>
              </a:spcBef>
            </a:pPr>
            <a:r>
              <a:rPr sz="2200" spc="-10" dirty="0">
                <a:latin typeface="Calibri"/>
                <a:cs typeface="Calibri"/>
              </a:rPr>
              <a:t>mensagem.</a:t>
            </a:r>
            <a:endParaRPr sz="2200">
              <a:latin typeface="Calibri"/>
              <a:cs typeface="Calibri"/>
            </a:endParaRPr>
          </a:p>
          <a:p>
            <a:pPr marL="697865" marR="5080" lvl="1" indent="-228600">
              <a:lnSpc>
                <a:spcPct val="13000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Nunca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responder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solicitações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externas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obter informações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pessoais.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Bloquear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dispositivos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quando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não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estiverem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em</a:t>
            </a:r>
            <a:endParaRPr sz="22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795"/>
              </a:spcBef>
            </a:pPr>
            <a:r>
              <a:rPr sz="2200" spc="-20" dirty="0">
                <a:latin typeface="Calibri"/>
                <a:cs typeface="Calibri"/>
              </a:rPr>
              <a:t>uso.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8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Cuidado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armazenar,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compartilhar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remover</a:t>
            </a:r>
            <a:endParaRPr sz="22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790"/>
              </a:spcBef>
            </a:pPr>
            <a:r>
              <a:rPr sz="2200" dirty="0">
                <a:latin typeface="Calibri"/>
                <a:cs typeface="Calibri"/>
              </a:rPr>
              <a:t>dados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sistemas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8268" y="2147316"/>
            <a:ext cx="4515612" cy="357225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3853" y="581959"/>
            <a:ext cx="3550570" cy="4478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2411" y="358851"/>
            <a:ext cx="357377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/>
              <a:t>CRIPTOGRAFIA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73404" y="1418589"/>
            <a:ext cx="10771505" cy="286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É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técnica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embaralhar</a:t>
            </a:r>
            <a:r>
              <a:rPr sz="2000" spc="-10" dirty="0">
                <a:latin typeface="Calibri"/>
                <a:cs typeface="Calibri"/>
              </a:rPr>
              <a:t>”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informações,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arquivos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dados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tornando-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ilegíveis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terceiros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É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ramo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Matemática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também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técnica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robusta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2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Basicamente, </a:t>
            </a:r>
            <a:r>
              <a:rPr sz="2000" dirty="0">
                <a:latin typeface="Calibri"/>
                <a:cs typeface="Calibri"/>
              </a:rPr>
              <a:t>há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tipos: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6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Simétrica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mesma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usada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encriptação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decriptação</a:t>
            </a:r>
            <a:endParaRPr sz="1800">
              <a:latin typeface="Calibri"/>
              <a:cs typeface="Calibri"/>
            </a:endParaRPr>
          </a:p>
          <a:p>
            <a:pPr marL="697865" marR="5080" lvl="1" indent="-228600">
              <a:lnSpc>
                <a:spcPct val="15000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Assimétrica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chaves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diferentes,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pública,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leitura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outra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privada,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encriptação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(ou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verificação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assinatura).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2835" y="4302250"/>
            <a:ext cx="3386327" cy="25176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7" y="6284412"/>
            <a:ext cx="1466088" cy="5451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409688" y="518159"/>
            <a:ext cx="4782820" cy="677545"/>
            <a:chOff x="7409688" y="518159"/>
            <a:chExt cx="4782820" cy="67754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9688" y="518159"/>
              <a:ext cx="1994153" cy="677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2852" y="518159"/>
              <a:ext cx="842009" cy="677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3872" y="518159"/>
              <a:ext cx="2548125" cy="6774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5637" rIns="0" bIns="0" rtlCol="0">
            <a:spAutoFit/>
          </a:bodyPr>
          <a:lstStyle/>
          <a:p>
            <a:pPr marL="6928484">
              <a:lnSpc>
                <a:spcPct val="100000"/>
              </a:lnSpc>
              <a:spcBef>
                <a:spcPts val="100"/>
              </a:spcBef>
              <a:tabLst>
                <a:tab pos="8621395" algn="l"/>
                <a:tab pos="9162415" algn="l"/>
              </a:tabLst>
            </a:pPr>
            <a:r>
              <a:rPr sz="2400" spc="215" dirty="0">
                <a:solidFill>
                  <a:srgbClr val="FFFFFF"/>
                </a:solidFill>
              </a:rPr>
              <a:t>CUIDADOS</a:t>
            </a:r>
            <a:r>
              <a:rPr sz="2400" dirty="0">
                <a:solidFill>
                  <a:srgbClr val="FFFFFF"/>
                </a:solidFill>
              </a:rPr>
              <a:t>	</a:t>
            </a:r>
            <a:r>
              <a:rPr sz="2400" spc="105" dirty="0">
                <a:solidFill>
                  <a:srgbClr val="FFFFFF"/>
                </a:solidFill>
              </a:rPr>
              <a:t>NA</a:t>
            </a:r>
            <a:r>
              <a:rPr sz="2400" dirty="0">
                <a:solidFill>
                  <a:srgbClr val="FFFFFF"/>
                </a:solidFill>
              </a:rPr>
              <a:t>	</a:t>
            </a:r>
            <a:r>
              <a:rPr sz="2400" spc="229" dirty="0">
                <a:solidFill>
                  <a:srgbClr val="FFFFFF"/>
                </a:solidFill>
              </a:rPr>
              <a:t>CRIPTOGRAFIA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660005" y="1747520"/>
            <a:ext cx="4288790" cy="391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esquecer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chaves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simétricas</a:t>
            </a:r>
            <a:endParaRPr sz="2000">
              <a:latin typeface="Calibri"/>
              <a:cs typeface="Calibri"/>
            </a:endParaRPr>
          </a:p>
          <a:p>
            <a:pPr marL="241300" marR="5080" indent="-229235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preferência,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pelo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menos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e-mails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trabalho,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usar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criptografia assimétrica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quando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informação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classificada</a:t>
            </a:r>
            <a:r>
              <a:rPr sz="20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(sensível)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205"/>
              </a:spcBef>
              <a:buFont typeface="Arial MT"/>
              <a:buChar char="•"/>
              <a:tabLst>
                <a:tab pos="29781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Critptografar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tudo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sensível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confidencial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Tornar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isso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hábito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7"/>
            <a:ext cx="7415783" cy="685787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34927" y="6576847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2087" y="581959"/>
            <a:ext cx="1935812" cy="4478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80" rIns="0" bIns="0" rtlCol="0">
            <a:spAutoFit/>
          </a:bodyPr>
          <a:lstStyle/>
          <a:p>
            <a:pPr marL="4458970">
              <a:lnSpc>
                <a:spcPct val="100000"/>
              </a:lnSpc>
              <a:spcBef>
                <a:spcPts val="100"/>
              </a:spcBef>
            </a:pPr>
            <a:r>
              <a:rPr sz="4800" spc="-40" dirty="0"/>
              <a:t>SENHAS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79805" y="1660905"/>
            <a:ext cx="10075545" cy="309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Senhas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mal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necessário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computadores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dispositivos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eletrônicos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44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Infinidade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senhas.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diversas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senhas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44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Usar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mesma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senha?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44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fazer?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4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Compartilhar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colega?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9335" y="3572255"/>
            <a:ext cx="3528060" cy="20345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492" y="332231"/>
              <a:ext cx="249250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203" y="332231"/>
              <a:ext cx="1884426" cy="12291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315" y="332231"/>
              <a:ext cx="2519934" cy="1229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935" y="332231"/>
              <a:ext cx="892301" cy="12291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4052" y="332231"/>
              <a:ext cx="1460753" cy="12291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7492" y="332231"/>
              <a:ext cx="2004822" cy="122910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269" rIns="0" bIns="0" rtlCol="0">
            <a:spAutoFit/>
          </a:bodyPr>
          <a:lstStyle/>
          <a:p>
            <a:pPr marL="170307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SENHAS</a:t>
            </a:r>
            <a:r>
              <a:rPr sz="4400" spc="-195" dirty="0"/>
              <a:t> </a:t>
            </a:r>
            <a:r>
              <a:rPr sz="4400" dirty="0"/>
              <a:t>MAIS</a:t>
            </a:r>
            <a:r>
              <a:rPr sz="4400" spc="-195" dirty="0"/>
              <a:t> </a:t>
            </a:r>
            <a:r>
              <a:rPr sz="4400" spc="-35" dirty="0"/>
              <a:t>USADAS</a:t>
            </a:r>
            <a:r>
              <a:rPr sz="4400" spc="-185" dirty="0"/>
              <a:t> </a:t>
            </a:r>
            <a:r>
              <a:rPr sz="4400" dirty="0"/>
              <a:t>(EM</a:t>
            </a:r>
            <a:r>
              <a:rPr sz="4400" spc="-204" dirty="0"/>
              <a:t> </a:t>
            </a:r>
            <a:r>
              <a:rPr sz="4400" spc="-10" dirty="0"/>
              <a:t>2022)</a:t>
            </a:r>
            <a:endParaRPr sz="4400"/>
          </a:p>
        </p:txBody>
      </p:sp>
      <p:sp>
        <p:nvSpPr>
          <p:cNvPr id="11" name="object 11"/>
          <p:cNvSpPr txBox="1"/>
          <p:nvPr/>
        </p:nvSpPr>
        <p:spPr>
          <a:xfrm>
            <a:off x="551484" y="1736293"/>
            <a:ext cx="185420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GLOBAL: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123456789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qwerty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password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12345678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111111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123123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1234567890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4697" y="2159888"/>
            <a:ext cx="46272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Você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usa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alguma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destas? </a:t>
            </a:r>
            <a:r>
              <a:rPr sz="3200" dirty="0">
                <a:latin typeface="Calibri"/>
                <a:cs typeface="Calibri"/>
              </a:rPr>
              <a:t>Ou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alguma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variação</a:t>
            </a:r>
            <a:r>
              <a:rPr sz="32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destas?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8796" y="1736293"/>
            <a:ext cx="169735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BRASIL: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123456789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Brasil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102030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senha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12345678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spc="-20" dirty="0">
                <a:latin typeface="Calibri"/>
                <a:cs typeface="Calibri"/>
              </a:rPr>
              <a:t>1234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10203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123123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67016" y="3611879"/>
            <a:ext cx="3660648" cy="24399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2087" y="581959"/>
            <a:ext cx="1935812" cy="4478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80" rIns="0" bIns="0" rtlCol="0">
            <a:spAutoFit/>
          </a:bodyPr>
          <a:lstStyle/>
          <a:p>
            <a:pPr marL="4458970">
              <a:lnSpc>
                <a:spcPct val="100000"/>
              </a:lnSpc>
              <a:spcBef>
                <a:spcPts val="100"/>
              </a:spcBef>
            </a:pPr>
            <a:r>
              <a:rPr sz="4800" spc="-40" dirty="0"/>
              <a:t>SENHAS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73404" y="1656714"/>
            <a:ext cx="10117455" cy="424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4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Sabemos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senhas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complicadas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vezes,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transtorno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diversas 	</a:t>
            </a:r>
            <a:r>
              <a:rPr sz="2400" dirty="0">
                <a:latin typeface="Calibri"/>
                <a:cs typeface="Calibri"/>
              </a:rPr>
              <a:t>senhas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diversos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4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Mas…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UMA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SENHA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CHAVE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CASA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4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VOCÊ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MESMA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CHAVE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TODA?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VOCÊ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COMPARTILHA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CASA?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Importante!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6404" y="3136392"/>
            <a:ext cx="3329940" cy="14081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5990" y="498137"/>
            <a:ext cx="1935812" cy="4432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782" y="272034"/>
            <a:ext cx="1955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/>
              <a:t>SENHAS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73404" y="1368297"/>
            <a:ext cx="10606405" cy="4762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Cuidado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digitá-</a:t>
            </a:r>
            <a:r>
              <a:rPr sz="2000" dirty="0">
                <a:latin typeface="Calibri"/>
                <a:cs typeface="Calibri"/>
              </a:rPr>
              <a:t>las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perto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alguém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Não</a:t>
            </a:r>
            <a:r>
              <a:rPr sz="2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fornecer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senhas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hipótese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alguma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Feche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sessões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abertos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Elabore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boas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senhas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Altere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sempre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necessário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6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Não</a:t>
            </a:r>
            <a:r>
              <a:rPr sz="2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mesma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senha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todos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serviços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É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melhor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(estatisticamente)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anotá-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las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papel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usar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mesma senha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fácil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demais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Não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senhas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qualquer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computador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9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USE</a:t>
            </a:r>
            <a:r>
              <a:rPr sz="20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GERENCIADORES</a:t>
            </a:r>
            <a:r>
              <a:rPr sz="20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2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SENHAS</a:t>
            </a:r>
            <a:r>
              <a:rPr sz="20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(Dashlane,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LastPass, 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Keeper,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RoboForm,</a:t>
            </a:r>
            <a:r>
              <a:rPr sz="20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1Password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entre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outros…)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647" y="1269491"/>
            <a:ext cx="4875276" cy="32461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75628" y="4286250"/>
            <a:ext cx="4637405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004569" algn="l"/>
                <a:tab pos="1402080" algn="l"/>
                <a:tab pos="3103245" algn="l"/>
                <a:tab pos="3493135" algn="l"/>
                <a:tab pos="4447540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2400" spc="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I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2400" spc="-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Ç</a:t>
            </a:r>
            <a:r>
              <a:rPr sz="2400" spc="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Ã</a:t>
            </a:r>
            <a:r>
              <a:rPr sz="2400" spc="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V</a:t>
            </a:r>
            <a:r>
              <a:rPr sz="2400" spc="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40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D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560"/>
              </a:lnSpc>
              <a:tabLst>
                <a:tab pos="2580005" algn="l"/>
                <a:tab pos="2948305" algn="l"/>
              </a:tabLst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400" spc="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L O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Ç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Ã</a:t>
            </a:r>
            <a:r>
              <a:rPr sz="2400" spc="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	A</a:t>
            </a:r>
            <a:r>
              <a:rPr sz="2400" spc="-1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1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2400" spc="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U</a:t>
            </a:r>
            <a:r>
              <a:rPr sz="2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2400" spc="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4927" y="6538671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5628" y="2833192"/>
            <a:ext cx="27000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80" dirty="0"/>
              <a:t>LEI</a:t>
            </a:r>
            <a:r>
              <a:rPr sz="6000" spc="610" dirty="0"/>
              <a:t> </a:t>
            </a:r>
            <a:r>
              <a:rPr sz="6000" spc="145" dirty="0"/>
              <a:t>Nº</a:t>
            </a:r>
            <a:r>
              <a:rPr sz="6000" spc="575" dirty="0"/>
              <a:t> </a:t>
            </a:r>
            <a:r>
              <a:rPr sz="6000" spc="-50" dirty="0"/>
              <a:t>4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6188" y="310895"/>
            <a:ext cx="8569325" cy="1116330"/>
            <a:chOff x="1996188" y="310895"/>
            <a:chExt cx="8569325" cy="1116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188" y="616178"/>
              <a:ext cx="4454386" cy="3736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8587" y="310895"/>
              <a:ext cx="1319021" cy="11163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8480" y="310895"/>
              <a:ext cx="3676650" cy="11163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7726" rIns="0" bIns="0" rtlCol="0">
            <a:spAutoFit/>
          </a:bodyPr>
          <a:lstStyle/>
          <a:p>
            <a:pPr marL="129794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COMPARTILHAMENTO</a:t>
            </a:r>
            <a:r>
              <a:rPr sz="4000" spc="-114" dirty="0"/>
              <a:t> </a:t>
            </a:r>
            <a:r>
              <a:rPr sz="4000" dirty="0"/>
              <a:t>DE</a:t>
            </a:r>
            <a:r>
              <a:rPr sz="4000" spc="-75" dirty="0"/>
              <a:t> </a:t>
            </a:r>
            <a:r>
              <a:rPr sz="4000" spc="-30" dirty="0"/>
              <a:t>INFORMAÇÕES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673404" y="1660372"/>
            <a:ext cx="10496550" cy="431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7653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diria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alguém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não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conhece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pedisse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nome,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endereço,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sua </a:t>
            </a:r>
            <a:r>
              <a:rPr sz="2000" dirty="0">
                <a:latin typeface="Calibri"/>
                <a:cs typeface="Calibri"/>
              </a:rPr>
              <a:t>casa,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nome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amigos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gosto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musical?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Ou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pedisse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CPF,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histórico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trabalho,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gosto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cinema,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casamento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Calibri"/>
                <a:cs typeface="Calibri"/>
              </a:rPr>
              <a:t>preferências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sexuais?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2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Ou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pedisse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dizer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onde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estar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inteiro,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esperífico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hora!?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2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faria</a:t>
            </a:r>
            <a:r>
              <a:rPr sz="2000" dirty="0">
                <a:latin typeface="Calibri"/>
                <a:cs typeface="Calibri"/>
              </a:rPr>
              <a:t>?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daria</a:t>
            </a:r>
            <a:r>
              <a:rPr sz="2000" spc="-1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forneceria?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2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Você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preencheria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cadastro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assim?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4259" y="0"/>
            <a:ext cx="4777740" cy="68473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7" y="6284412"/>
            <a:ext cx="1466088" cy="5451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578852" y="315468"/>
            <a:ext cx="4166235" cy="760095"/>
            <a:chOff x="7578852" y="315468"/>
            <a:chExt cx="4166235" cy="76009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8852" y="315468"/>
              <a:ext cx="1789938" cy="7597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2748" y="315468"/>
              <a:ext cx="2711957" cy="75971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80781" y="392048"/>
            <a:ext cx="37001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6215" algn="l"/>
              </a:tabLst>
            </a:pPr>
            <a:r>
              <a:rPr sz="2700" spc="150" dirty="0">
                <a:solidFill>
                  <a:srgbClr val="FFFFFF"/>
                </a:solidFill>
              </a:rPr>
              <a:t>ATAQUE</a:t>
            </a:r>
            <a:r>
              <a:rPr sz="2700" dirty="0">
                <a:solidFill>
                  <a:srgbClr val="FFFFFF"/>
                </a:solidFill>
              </a:rPr>
              <a:t>	</a:t>
            </a:r>
            <a:r>
              <a:rPr sz="2700" spc="245" dirty="0">
                <a:solidFill>
                  <a:srgbClr val="FFFFFF"/>
                </a:solidFill>
              </a:rPr>
              <a:t>CIBERNÉTICO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7780781" y="1114425"/>
            <a:ext cx="3970020" cy="505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3350" indent="-287020">
              <a:lnSpc>
                <a:spcPct val="13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invasor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usar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pessoas,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computadores, telefones,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aplicativos, mensagens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processos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sistema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realizar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ataque</a:t>
            </a:r>
            <a:endParaRPr sz="15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545"/>
              </a:spcBef>
              <a:buFont typeface="Arial MT"/>
              <a:buChar char="•"/>
              <a:tabLst>
                <a:tab pos="299085" algn="l"/>
              </a:tabLst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Indivíduos,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organizações,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instituições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4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governos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podem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vítimas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ataque</a:t>
            </a:r>
            <a:endParaRPr sz="15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99085" algn="l"/>
              </a:tabLst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invasores podem:</a:t>
            </a:r>
            <a:endParaRPr sz="1500">
              <a:latin typeface="Calibri"/>
              <a:cs typeface="Calibri"/>
            </a:endParaRPr>
          </a:p>
          <a:p>
            <a:pPr marL="756285" marR="142240" lvl="1" indent="-287020">
              <a:lnSpc>
                <a:spcPct val="130100"/>
              </a:lnSpc>
              <a:spcBef>
                <a:spcPts val="505"/>
              </a:spcBef>
              <a:buFont typeface="Arial MT"/>
              <a:buChar char="•"/>
              <a:tabLst>
                <a:tab pos="756285" algn="l"/>
              </a:tabLst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Bloquear</a:t>
            </a:r>
            <a:r>
              <a:rPr sz="15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processos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exigir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um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resgate.</a:t>
            </a:r>
            <a:endParaRPr sz="1500">
              <a:latin typeface="Calibri"/>
              <a:cs typeface="Calibri"/>
            </a:endParaRPr>
          </a:p>
          <a:p>
            <a:pPr marL="756285" marR="119380" lvl="1" indent="-287020">
              <a:lnSpc>
                <a:spcPct val="130000"/>
              </a:lnSpc>
              <a:spcBef>
                <a:spcPts val="490"/>
              </a:spcBef>
              <a:buFont typeface="Arial MT"/>
              <a:buChar char="•"/>
              <a:tabLst>
                <a:tab pos="756285" algn="l"/>
              </a:tabLst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Remover</a:t>
            </a:r>
            <a:r>
              <a:rPr sz="15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informações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vitais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causar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danos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graves.</a:t>
            </a:r>
            <a:endParaRPr sz="1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756285" algn="l"/>
              </a:tabLst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Roubar</a:t>
            </a:r>
            <a:r>
              <a:rPr sz="1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informações.</a:t>
            </a:r>
            <a:endParaRPr sz="1500">
              <a:latin typeface="Calibri"/>
              <a:cs typeface="Calibri"/>
            </a:endParaRPr>
          </a:p>
          <a:p>
            <a:pPr marL="756285" marR="647700" lvl="1" indent="-287020">
              <a:lnSpc>
                <a:spcPct val="130000"/>
              </a:lnSpc>
              <a:spcBef>
                <a:spcPts val="505"/>
              </a:spcBef>
              <a:buFont typeface="Arial MT"/>
              <a:buChar char="•"/>
              <a:tabLst>
                <a:tab pos="756285" algn="l"/>
              </a:tabLst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Expor</a:t>
            </a:r>
            <a:r>
              <a:rPr sz="15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publicamente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informações privadas.</a:t>
            </a:r>
            <a:endParaRPr sz="1500">
              <a:latin typeface="Calibri"/>
              <a:cs typeface="Calibri"/>
            </a:endParaRPr>
          </a:p>
          <a:p>
            <a:pPr marL="756285" marR="5080" lvl="1" indent="-287020">
              <a:lnSpc>
                <a:spcPct val="130000"/>
              </a:lnSpc>
              <a:spcBef>
                <a:spcPts val="490"/>
              </a:spcBef>
              <a:buFont typeface="Arial MT"/>
              <a:buChar char="•"/>
              <a:tabLst>
                <a:tab pos="756285" algn="l"/>
              </a:tabLst>
            </a:pP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Parar</a:t>
            </a:r>
            <a:r>
              <a:rPr sz="1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execução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processos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negócios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vitais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7415783" cy="685799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4970" y="601770"/>
            <a:ext cx="4907012" cy="4066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943" rIns="0" bIns="0" rtlCol="0">
            <a:spAutoFit/>
          </a:bodyPr>
          <a:lstStyle/>
          <a:p>
            <a:pPr marL="2966720">
              <a:lnSpc>
                <a:spcPct val="100000"/>
              </a:lnSpc>
              <a:spcBef>
                <a:spcPts val="105"/>
              </a:spcBef>
            </a:pPr>
            <a:r>
              <a:rPr sz="4400" spc="-80" dirty="0"/>
              <a:t>COMPARTILHAMENTO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73404" y="1500581"/>
            <a:ext cx="9117965" cy="422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Enfim,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temos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saber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somos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monitorados.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Que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companhias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sabem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muito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nós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trade-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off </a:t>
            </a:r>
            <a:r>
              <a:rPr sz="2400" spc="-5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E-</a:t>
            </a:r>
            <a:r>
              <a:rPr sz="2400" dirty="0">
                <a:latin typeface="Calibri"/>
                <a:cs typeface="Calibri"/>
              </a:rPr>
              <a:t>mail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gratuito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conhecimento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minha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correspondência…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Espaço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nuvem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gratuito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nossos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arquivos…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Processadores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planilhas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gratuitas</a:t>
            </a:r>
            <a:r>
              <a:rPr sz="24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pelos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nossos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documentos…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14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Enfim!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4371" y="5528786"/>
            <a:ext cx="3377183" cy="111323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2706" y="263652"/>
            <a:ext cx="1835150" cy="1229360"/>
            <a:chOff x="5392706" y="263652"/>
            <a:chExt cx="1835150" cy="1229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2706" y="601770"/>
              <a:ext cx="1300601" cy="40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3075" y="263652"/>
              <a:ext cx="904494" cy="12291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3491" y="392379"/>
            <a:ext cx="15309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DICAS!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73404" y="1271142"/>
            <a:ext cx="10271760" cy="529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Criptografia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Autenticação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multifator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Dizer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mínimo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possível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(essa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é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difícil)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Cuidado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fala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redes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sociais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(também</a:t>
            </a:r>
            <a:r>
              <a:rPr sz="2200" spc="-10" dirty="0">
                <a:latin typeface="Calibri"/>
                <a:cs typeface="Calibri"/>
              </a:rPr>
              <a:t> difícil)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latin typeface="Calibri"/>
                <a:cs typeface="Calibri"/>
              </a:rPr>
              <a:t>IMPORTANTE: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Está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falando</a:t>
            </a:r>
            <a:r>
              <a:rPr sz="2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milhões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(até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bilhões)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pessoas,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portanto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NÃO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DIGA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95"/>
              </a:spcBef>
            </a:pPr>
            <a:r>
              <a:rPr sz="2200" dirty="0">
                <a:latin typeface="Calibri"/>
                <a:cs typeface="Calibri"/>
              </a:rPr>
              <a:t>NADA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NÃO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DIRIA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PÚBLICO.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Afinal,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está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público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Cuidado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informações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pessoais</a:t>
            </a:r>
            <a:r>
              <a:rPr sz="2200" spc="-10" dirty="0">
                <a:latin typeface="Calibri"/>
                <a:cs typeface="Calibri"/>
              </a:rPr>
              <a:t>!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Cuidado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fotos!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Foto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sensual</a:t>
            </a:r>
            <a:r>
              <a:rPr sz="2200" dirty="0">
                <a:latin typeface="Calibri"/>
                <a:cs typeface="Calibri"/>
              </a:rPr>
              <a:t>?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Agressiva</a:t>
            </a:r>
            <a:r>
              <a:rPr sz="2200" spc="-10" dirty="0"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Cuidado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ortografia</a:t>
            </a:r>
            <a:r>
              <a:rPr sz="2200" spc="-10" dirty="0">
                <a:latin typeface="Calibri"/>
                <a:cs typeface="Calibri"/>
              </a:rPr>
              <a:t>!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Bom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senso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sempre.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2895" y="4581144"/>
            <a:ext cx="1723644" cy="17236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6615" y="205740"/>
              <a:ext cx="3894582" cy="13662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488" y="351231"/>
            <a:ext cx="312102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60" dirty="0">
                <a:solidFill>
                  <a:srgbClr val="FFFFFF"/>
                </a:solidFill>
              </a:rPr>
              <a:t>CONCLUSÃO</a:t>
            </a:r>
            <a:endParaRPr sz="4900"/>
          </a:p>
        </p:txBody>
      </p:sp>
      <p:grpSp>
        <p:nvGrpSpPr>
          <p:cNvPr id="6" name="object 6"/>
          <p:cNvGrpSpPr/>
          <p:nvPr/>
        </p:nvGrpSpPr>
        <p:grpSpPr>
          <a:xfrm>
            <a:off x="493776" y="1394460"/>
            <a:ext cx="11195050" cy="2962275"/>
            <a:chOff x="493776" y="1394460"/>
            <a:chExt cx="11195050" cy="2962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1412748"/>
              <a:ext cx="560070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6" y="1394460"/>
              <a:ext cx="2064258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4287" y="1394460"/>
              <a:ext cx="1783841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1796" y="1394460"/>
              <a:ext cx="2454402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9091" y="1394460"/>
              <a:ext cx="1038606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1364" y="1394460"/>
              <a:ext cx="1814322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0876" y="1394460"/>
              <a:ext cx="724662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8432" y="1394460"/>
              <a:ext cx="2088642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2264" y="1394460"/>
              <a:ext cx="1614677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63656" y="1394460"/>
              <a:ext cx="724661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7136" y="2034540"/>
              <a:ext cx="1972818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12848" y="2034540"/>
              <a:ext cx="582930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2819400"/>
              <a:ext cx="560070" cy="7338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136" y="2801112"/>
              <a:ext cx="2984754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3587495"/>
              <a:ext cx="560070" cy="7338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136" y="3569208"/>
              <a:ext cx="893826" cy="7871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3856" y="3569208"/>
              <a:ext cx="1191006" cy="7871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1576" y="3569208"/>
              <a:ext cx="963930" cy="7871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9171" y="3569208"/>
              <a:ext cx="1018794" cy="7871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70859" y="3569208"/>
              <a:ext cx="1123950" cy="7871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11523" y="3569208"/>
              <a:ext cx="1597914" cy="78714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86511" y="1258675"/>
            <a:ext cx="10688955" cy="284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sensação</a:t>
            </a:r>
            <a:r>
              <a:rPr sz="2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segurança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seja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realidade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importante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cuidado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e 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prevenção!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68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DUVIDE</a:t>
            </a:r>
            <a:r>
              <a:rPr sz="28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SEMPRE!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69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dicas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bom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começo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3776" y="5102352"/>
            <a:ext cx="2390775" cy="787400"/>
            <a:chOff x="493776" y="5102352"/>
            <a:chExt cx="2390775" cy="78740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5120640"/>
              <a:ext cx="560070" cy="73380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7136" y="5102352"/>
              <a:ext cx="2177034" cy="78714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86511" y="5182361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OBRIGADO!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718820" algn="l"/>
                <a:tab pos="1050290" algn="l"/>
                <a:tab pos="1445895" algn="l"/>
                <a:tab pos="1844675" algn="l"/>
                <a:tab pos="2172970" algn="l"/>
                <a:tab pos="2477770" algn="l"/>
                <a:tab pos="3937000" algn="l"/>
              </a:tabLst>
            </a:pPr>
            <a:r>
              <a:rPr sz="2400" dirty="0">
                <a:solidFill>
                  <a:srgbClr val="888888"/>
                </a:solidFill>
              </a:rPr>
              <a:t>E</a:t>
            </a:r>
            <a:r>
              <a:rPr sz="2400" spc="40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M</a:t>
            </a:r>
            <a:r>
              <a:rPr sz="2400" dirty="0">
                <a:solidFill>
                  <a:srgbClr val="888888"/>
                </a:solidFill>
              </a:rPr>
              <a:t>	C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A</a:t>
            </a:r>
            <a:r>
              <a:rPr sz="2400" spc="5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S</a:t>
            </a:r>
            <a:r>
              <a:rPr sz="2400" spc="55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O</a:t>
            </a:r>
            <a:r>
              <a:rPr sz="2400" dirty="0">
                <a:solidFill>
                  <a:srgbClr val="888888"/>
                </a:solidFill>
              </a:rPr>
              <a:t>	D</a:t>
            </a:r>
            <a:r>
              <a:rPr sz="2400" spc="50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E</a:t>
            </a:r>
            <a:r>
              <a:rPr sz="2400" dirty="0">
                <a:solidFill>
                  <a:srgbClr val="888888"/>
                </a:solidFill>
              </a:rPr>
              <a:t>	D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Ú</a:t>
            </a:r>
            <a:r>
              <a:rPr sz="2400" spc="5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V</a:t>
            </a:r>
            <a:r>
              <a:rPr sz="2400" spc="4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I</a:t>
            </a:r>
            <a:r>
              <a:rPr sz="2400" spc="5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D</a:t>
            </a:r>
            <a:r>
              <a:rPr sz="2400" spc="1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A</a:t>
            </a:r>
            <a:r>
              <a:rPr sz="2400" spc="5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S</a:t>
            </a:r>
            <a:r>
              <a:rPr sz="2400" spc="55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, </a:t>
            </a:r>
            <a:r>
              <a:rPr sz="2400" dirty="0">
                <a:solidFill>
                  <a:srgbClr val="888888"/>
                </a:solidFill>
              </a:rPr>
              <a:t>V</a:t>
            </a:r>
            <a:r>
              <a:rPr sz="2400" spc="4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E</a:t>
            </a:r>
            <a:r>
              <a:rPr sz="2400" spc="50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J</a:t>
            </a:r>
            <a:r>
              <a:rPr sz="2400" spc="10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A</a:t>
            </a:r>
            <a:r>
              <a:rPr sz="2400" dirty="0">
                <a:solidFill>
                  <a:srgbClr val="888888"/>
                </a:solidFill>
              </a:rPr>
              <a:t>	</a:t>
            </a:r>
            <a:r>
              <a:rPr sz="2400" spc="-50" dirty="0">
                <a:solidFill>
                  <a:srgbClr val="888888"/>
                </a:solidFill>
              </a:rPr>
              <a:t>A</a:t>
            </a:r>
            <a:r>
              <a:rPr sz="2400" dirty="0">
                <a:solidFill>
                  <a:srgbClr val="888888"/>
                </a:solidFill>
              </a:rPr>
              <a:t>	L</a:t>
            </a:r>
            <a:r>
              <a:rPr sz="2400" spc="3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E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I</a:t>
            </a:r>
            <a:r>
              <a:rPr sz="2400" dirty="0">
                <a:solidFill>
                  <a:srgbClr val="888888"/>
                </a:solidFill>
              </a:rPr>
              <a:t>	N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Ú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M</a:t>
            </a:r>
            <a:r>
              <a:rPr sz="2400" spc="4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E</a:t>
            </a:r>
            <a:r>
              <a:rPr sz="2400" spc="55" dirty="0">
                <a:solidFill>
                  <a:srgbClr val="888888"/>
                </a:solidFill>
              </a:rPr>
              <a:t> </a:t>
            </a:r>
            <a:r>
              <a:rPr sz="2400" dirty="0">
                <a:solidFill>
                  <a:srgbClr val="888888"/>
                </a:solidFill>
              </a:rPr>
              <a:t>R</a:t>
            </a:r>
            <a:r>
              <a:rPr sz="2400" spc="25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O</a:t>
            </a:r>
            <a:r>
              <a:rPr sz="2400" dirty="0">
                <a:solidFill>
                  <a:srgbClr val="888888"/>
                </a:solidFill>
              </a:rPr>
              <a:t>	1</a:t>
            </a:r>
            <a:r>
              <a:rPr sz="2400" spc="35" dirty="0">
                <a:solidFill>
                  <a:srgbClr val="888888"/>
                </a:solidFill>
              </a:rPr>
              <a:t> </a:t>
            </a:r>
            <a:r>
              <a:rPr sz="2400" spc="-50" dirty="0">
                <a:solidFill>
                  <a:srgbClr val="888888"/>
                </a:solidFill>
              </a:rPr>
              <a:t>.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734927" y="6538671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055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80" dirty="0"/>
              <a:t>LEI</a:t>
            </a:r>
            <a:r>
              <a:rPr sz="6000" spc="610" dirty="0"/>
              <a:t> </a:t>
            </a:r>
            <a:r>
              <a:rPr sz="6000" spc="145" dirty="0"/>
              <a:t>Nº</a:t>
            </a:r>
            <a:r>
              <a:rPr sz="6000" spc="575" dirty="0"/>
              <a:t> </a:t>
            </a:r>
            <a:r>
              <a:rPr sz="6000" spc="-50" dirty="0"/>
              <a:t>5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0671" y="459775"/>
            <a:ext cx="6950646" cy="598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89" rIns="0" bIns="0" rtlCol="0">
            <a:spAutoFit/>
          </a:bodyPr>
          <a:lstStyle/>
          <a:p>
            <a:pPr marL="19304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PERGUNTAS</a:t>
            </a:r>
            <a:r>
              <a:rPr spc="-135" dirty="0"/>
              <a:t> </a:t>
            </a:r>
            <a:r>
              <a:rPr dirty="0"/>
              <a:t>E</a:t>
            </a:r>
            <a:r>
              <a:rPr spc="-105" dirty="0"/>
              <a:t> </a:t>
            </a:r>
            <a:r>
              <a:rPr spc="-30" dirty="0"/>
              <a:t>DISCUSSÃO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7140" y="2540507"/>
            <a:ext cx="4617720" cy="3267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6027" y="467075"/>
            <a:ext cx="5098928" cy="3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5854" y="369824"/>
            <a:ext cx="5128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6520" algn="l"/>
                <a:tab pos="2284730" algn="l"/>
                <a:tab pos="2941320" algn="l"/>
              </a:tabLst>
            </a:pPr>
            <a:r>
              <a:rPr sz="3200" spc="195" dirty="0"/>
              <a:t>QUEM</a:t>
            </a:r>
            <a:r>
              <a:rPr sz="3200" dirty="0"/>
              <a:t>	</a:t>
            </a:r>
            <a:r>
              <a:rPr sz="3200" spc="150" dirty="0"/>
              <a:t>SÃO</a:t>
            </a:r>
            <a:r>
              <a:rPr sz="3200" dirty="0"/>
              <a:t>	</a:t>
            </a:r>
            <a:r>
              <a:rPr sz="3200" spc="110" dirty="0"/>
              <a:t>OS</a:t>
            </a:r>
            <a:r>
              <a:rPr sz="3200" dirty="0"/>
              <a:t>	</a:t>
            </a:r>
            <a:r>
              <a:rPr sz="3200" spc="185" dirty="0"/>
              <a:t>ATACANTES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847334" y="1056843"/>
            <a:ext cx="5685790" cy="432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09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r>
              <a:rPr sz="2000" spc="1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888888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Criminosos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cibernéticos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podem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ser: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697865" algn="l"/>
              </a:tabLst>
            </a:pPr>
            <a:r>
              <a:rPr sz="2100" dirty="0">
                <a:latin typeface="Calibri"/>
                <a:cs typeface="Calibri"/>
              </a:rPr>
              <a:t>Uma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0000"/>
                </a:solidFill>
                <a:latin typeface="Calibri"/>
                <a:cs typeface="Calibri"/>
              </a:rPr>
              <a:t>única</a:t>
            </a:r>
            <a:r>
              <a:rPr sz="21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0000"/>
                </a:solidFill>
                <a:latin typeface="Calibri"/>
                <a:cs typeface="Calibri"/>
              </a:rPr>
              <a:t>pessoa </a:t>
            </a:r>
            <a:r>
              <a:rPr sz="2100" dirty="0">
                <a:latin typeface="Calibri"/>
                <a:cs typeface="Calibri"/>
              </a:rPr>
              <a:t>ou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grupo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pessoas.</a:t>
            </a:r>
            <a:endParaRPr sz="21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697865" algn="l"/>
              </a:tabLst>
            </a:pPr>
            <a:r>
              <a:rPr sz="2100" dirty="0">
                <a:latin typeface="Calibri"/>
                <a:cs typeface="Calibri"/>
              </a:rPr>
              <a:t>Uma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Calibri"/>
                <a:cs typeface="Calibri"/>
              </a:rPr>
              <a:t>organização</a:t>
            </a:r>
            <a:r>
              <a:rPr sz="21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para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contratar.</a:t>
            </a:r>
            <a:endParaRPr sz="21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697865" algn="l"/>
              </a:tabLst>
            </a:pPr>
            <a:r>
              <a:rPr sz="2100" dirty="0">
                <a:latin typeface="Calibri"/>
                <a:cs typeface="Calibri"/>
              </a:rPr>
              <a:t>Uma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entidade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Calibri"/>
                <a:cs typeface="Calibri"/>
              </a:rPr>
              <a:t>governamental</a:t>
            </a:r>
            <a:r>
              <a:rPr sz="2100" spc="-1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241300" marR="5080" indent="-228600">
              <a:lnSpc>
                <a:spcPct val="1300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Os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criminosos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cibernéticos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pode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estar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em </a:t>
            </a:r>
            <a:r>
              <a:rPr sz="2200" dirty="0">
                <a:latin typeface="Calibri"/>
                <a:cs typeface="Calibri"/>
              </a:rPr>
              <a:t>qualquer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lugar,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até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mesmo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uma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organização </a:t>
            </a:r>
            <a:r>
              <a:rPr sz="2200" dirty="0">
                <a:latin typeface="Calibri"/>
                <a:cs typeface="Calibri"/>
              </a:rPr>
              <a:t>ou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instituição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causar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danos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partir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dentro.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883919"/>
            <a:ext cx="5088635" cy="50901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03224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756284"/>
            <a:ext cx="262699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  <a:tabLst>
                <a:tab pos="490220" algn="l"/>
                <a:tab pos="1562735" algn="l"/>
              </a:tabLst>
            </a:pPr>
            <a:r>
              <a:rPr sz="3600" spc="-50" dirty="0">
                <a:solidFill>
                  <a:srgbClr val="FFFFFF"/>
                </a:solidFill>
              </a:rPr>
              <a:t>O</a:t>
            </a:r>
            <a:r>
              <a:rPr sz="3600" dirty="0">
                <a:solidFill>
                  <a:srgbClr val="FFFFFF"/>
                </a:solidFill>
              </a:rPr>
              <a:t>	</a:t>
            </a:r>
            <a:r>
              <a:rPr sz="3600" spc="155" dirty="0">
                <a:solidFill>
                  <a:srgbClr val="FFFFFF"/>
                </a:solidFill>
              </a:rPr>
              <a:t>QUE</a:t>
            </a:r>
            <a:r>
              <a:rPr sz="3600" dirty="0">
                <a:solidFill>
                  <a:srgbClr val="FFFFFF"/>
                </a:solidFill>
              </a:rPr>
              <a:t>	</a:t>
            </a:r>
            <a:r>
              <a:rPr sz="3600" spc="-50" dirty="0">
                <a:solidFill>
                  <a:srgbClr val="FFFFFF"/>
                </a:solidFill>
              </a:rPr>
              <a:t>É</a:t>
            </a:r>
            <a:endParaRPr sz="3600"/>
          </a:p>
          <a:p>
            <a:pPr marL="12700">
              <a:lnSpc>
                <a:spcPts val="4105"/>
              </a:lnSpc>
            </a:pPr>
            <a:r>
              <a:rPr sz="3600" spc="240" dirty="0">
                <a:solidFill>
                  <a:srgbClr val="FFFFFF"/>
                </a:solidFill>
              </a:rPr>
              <a:t>SEGURANÇA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18768" y="1743532"/>
            <a:ext cx="3622040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45" dirty="0">
                <a:solidFill>
                  <a:srgbClr val="FFFFFF"/>
                </a:solidFill>
                <a:latin typeface="Calibri Light"/>
                <a:cs typeface="Calibri Light"/>
              </a:rPr>
              <a:t>CIBERNÉTICA?</a:t>
            </a:r>
            <a:endParaRPr sz="3600" dirty="0">
              <a:latin typeface="Calibri Light"/>
              <a:cs typeface="Calibri Light"/>
            </a:endParaRPr>
          </a:p>
          <a:p>
            <a:pPr marL="12700" marR="5080">
              <a:lnSpc>
                <a:spcPct val="140000"/>
              </a:lnSpc>
              <a:spcBef>
                <a:spcPts val="50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segurança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cibernética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refere-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tecnologias,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processos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treinamentos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ajudam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proteger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dados,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redes,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sistemas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programas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contra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danos, ataques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cibernéticos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acesso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autorizado.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3123" y="1033272"/>
            <a:ext cx="6565392" cy="45963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1711" y="2608760"/>
            <a:ext cx="3395618" cy="32409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8106" y="506440"/>
            <a:ext cx="2612110" cy="4099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32293" y="332613"/>
            <a:ext cx="2626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40" dirty="0"/>
              <a:t>SEGURANÇA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904357" y="1055268"/>
            <a:ext cx="55372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segurança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cibernética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permite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que 	</a:t>
            </a:r>
            <a:r>
              <a:rPr sz="2800" dirty="0">
                <a:latin typeface="Calibri"/>
                <a:cs typeface="Calibri"/>
              </a:rPr>
              <a:t>você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alcance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seguintes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objetivos: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768" y="1565147"/>
            <a:ext cx="4017263" cy="37261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467" rIns="0" bIns="0" rtlCol="0">
            <a:spAutoFit/>
          </a:bodyPr>
          <a:lstStyle/>
          <a:p>
            <a:pPr marL="7119620" marR="5080">
              <a:lnSpc>
                <a:spcPts val="3030"/>
              </a:lnSpc>
              <a:spcBef>
                <a:spcPts val="475"/>
              </a:spcBef>
            </a:pPr>
            <a:r>
              <a:rPr sz="2800" spc="240" dirty="0"/>
              <a:t>SEGURANÇA </a:t>
            </a:r>
            <a:r>
              <a:rPr sz="2800" spc="250" dirty="0"/>
              <a:t>CIBERNÉTICA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780781" y="1595729"/>
            <a:ext cx="3949700" cy="426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2192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spc="-10" dirty="0">
                <a:latin typeface="Calibri"/>
                <a:cs typeface="Calibri"/>
              </a:rPr>
              <a:t>Confidencialidade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informações </a:t>
            </a:r>
            <a:r>
              <a:rPr sz="2000" dirty="0">
                <a:latin typeface="Calibri"/>
                <a:cs typeface="Calibri"/>
              </a:rPr>
              <a:t>só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visíveis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as </a:t>
            </a:r>
            <a:r>
              <a:rPr sz="2000" dirty="0">
                <a:latin typeface="Calibri"/>
                <a:cs typeface="Calibri"/>
              </a:rPr>
              <a:t>pessoas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certas.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spc="-10" dirty="0">
                <a:latin typeface="Calibri"/>
                <a:cs typeface="Calibri"/>
              </a:rPr>
              <a:t>Integridade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informações </a:t>
            </a:r>
            <a:r>
              <a:rPr sz="2000" spc="-25" dirty="0">
                <a:latin typeface="Calibri"/>
                <a:cs typeface="Calibri"/>
              </a:rPr>
              <a:t>só </a:t>
            </a:r>
            <a:r>
              <a:rPr sz="2000" dirty="0">
                <a:latin typeface="Calibri"/>
                <a:cs typeface="Calibri"/>
              </a:rPr>
              <a:t>devem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alteradas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pessoas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ou </a:t>
            </a:r>
            <a:r>
              <a:rPr sz="2000" spc="-10" dirty="0">
                <a:latin typeface="Calibri"/>
                <a:cs typeface="Calibri"/>
              </a:rPr>
              <a:t>processos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certos.</a:t>
            </a:r>
            <a:endParaRPr sz="2000">
              <a:latin typeface="Calibri"/>
              <a:cs typeface="Calibri"/>
            </a:endParaRPr>
          </a:p>
          <a:p>
            <a:pPr marL="239395" marR="372745" indent="-226695" algn="just">
              <a:lnSpc>
                <a:spcPct val="15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spc="-10" dirty="0">
                <a:latin typeface="Calibri"/>
                <a:cs typeface="Calibri"/>
              </a:rPr>
              <a:t>Disponibilidade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informações 	</a:t>
            </a:r>
            <a:r>
              <a:rPr sz="2000" dirty="0">
                <a:latin typeface="Calibri"/>
                <a:cs typeface="Calibri"/>
              </a:rPr>
              <a:t>devem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estar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visíveis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acessíveis 	</a:t>
            </a:r>
            <a:r>
              <a:rPr sz="2000" dirty="0">
                <a:latin typeface="Calibri"/>
                <a:cs typeface="Calibri"/>
              </a:rPr>
              <a:t>sempre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necessário.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06639" cy="68472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6504" y="1690116"/>
            <a:ext cx="2825496" cy="3997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5227" y="477484"/>
            <a:ext cx="3453192" cy="3324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31938" y="303403"/>
            <a:ext cx="3490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PANORAMA</a:t>
            </a:r>
            <a:r>
              <a:rPr sz="3600" spc="-135" dirty="0"/>
              <a:t> </a:t>
            </a:r>
            <a:r>
              <a:rPr sz="3600" spc="-55" dirty="0"/>
              <a:t>ATUAL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1464945" indent="-227329">
              <a:lnSpc>
                <a:spcPct val="15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/>
              <a:t>No</a:t>
            </a:r>
            <a:r>
              <a:rPr sz="2800" spc="-45" dirty="0"/>
              <a:t> </a:t>
            </a:r>
            <a:r>
              <a:rPr sz="2800" dirty="0"/>
              <a:t>final</a:t>
            </a:r>
            <a:r>
              <a:rPr sz="2800" spc="-50" dirty="0"/>
              <a:t> </a:t>
            </a:r>
            <a:r>
              <a:rPr sz="2800" dirty="0"/>
              <a:t>de</a:t>
            </a:r>
            <a:r>
              <a:rPr sz="2800" spc="-60" dirty="0"/>
              <a:t> </a:t>
            </a:r>
            <a:r>
              <a:rPr sz="2800" dirty="0"/>
              <a:t>2022</a:t>
            </a:r>
            <a:r>
              <a:rPr sz="2800" spc="-30" dirty="0"/>
              <a:t> </a:t>
            </a:r>
            <a:r>
              <a:rPr sz="2800" spc="-10" dirty="0"/>
              <a:t>foram</a:t>
            </a:r>
            <a:r>
              <a:rPr sz="2800" spc="-40" dirty="0"/>
              <a:t> </a:t>
            </a:r>
            <a:r>
              <a:rPr sz="2800" dirty="0">
                <a:solidFill>
                  <a:srgbClr val="C00000"/>
                </a:solidFill>
              </a:rPr>
              <a:t>29</a:t>
            </a:r>
            <a:r>
              <a:rPr sz="2800" spc="-4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bilhões</a:t>
            </a:r>
            <a:r>
              <a:rPr sz="2800" spc="-2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de</a:t>
            </a:r>
            <a:r>
              <a:rPr sz="2800" spc="-55" dirty="0">
                <a:solidFill>
                  <a:srgbClr val="C00000"/>
                </a:solidFill>
              </a:rPr>
              <a:t> </a:t>
            </a:r>
            <a:r>
              <a:rPr sz="2800" spc="-10" dirty="0">
                <a:solidFill>
                  <a:srgbClr val="C00000"/>
                </a:solidFill>
              </a:rPr>
              <a:t>dispositivos 	conectados</a:t>
            </a:r>
            <a:r>
              <a:rPr sz="2800" spc="-45" dirty="0">
                <a:solidFill>
                  <a:srgbClr val="C00000"/>
                </a:solidFill>
              </a:rPr>
              <a:t> </a:t>
            </a:r>
            <a:r>
              <a:rPr sz="2800" dirty="0"/>
              <a:t>(18</a:t>
            </a:r>
            <a:r>
              <a:rPr sz="2800" spc="-45" dirty="0"/>
              <a:t> </a:t>
            </a:r>
            <a:r>
              <a:rPr sz="2800" dirty="0"/>
              <a:t>bilhões</a:t>
            </a:r>
            <a:r>
              <a:rPr sz="2800" spc="-25" dirty="0"/>
              <a:t> </a:t>
            </a:r>
            <a:r>
              <a:rPr sz="2800" spc="-10" dirty="0"/>
              <a:t>relacionados</a:t>
            </a:r>
            <a:r>
              <a:rPr sz="2800" spc="-55" dirty="0"/>
              <a:t> </a:t>
            </a:r>
            <a:r>
              <a:rPr sz="2800" dirty="0"/>
              <a:t>à</a:t>
            </a:r>
            <a:r>
              <a:rPr sz="2800" spc="-35" dirty="0"/>
              <a:t> </a:t>
            </a:r>
            <a:r>
              <a:rPr sz="2800" spc="-20" dirty="0"/>
              <a:t>IoT)</a:t>
            </a:r>
            <a:endParaRPr sz="2800"/>
          </a:p>
          <a:p>
            <a:pPr marL="240029" marR="490855" indent="-227329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/>
              <a:t>Somente</a:t>
            </a:r>
            <a:r>
              <a:rPr sz="2800" spc="-60" dirty="0"/>
              <a:t> </a:t>
            </a:r>
            <a:r>
              <a:rPr sz="2800" dirty="0"/>
              <a:t>em</a:t>
            </a:r>
            <a:r>
              <a:rPr sz="2800" spc="-55" dirty="0"/>
              <a:t> </a:t>
            </a:r>
            <a:r>
              <a:rPr sz="2800" dirty="0"/>
              <a:t>2020</a:t>
            </a:r>
            <a:r>
              <a:rPr sz="2800" spc="-25" dirty="0"/>
              <a:t> </a:t>
            </a:r>
            <a:r>
              <a:rPr sz="2800" dirty="0"/>
              <a:t>o</a:t>
            </a:r>
            <a:r>
              <a:rPr sz="2800" spc="-60" dirty="0"/>
              <a:t> </a:t>
            </a:r>
            <a:r>
              <a:rPr sz="2800" dirty="0"/>
              <a:t>Brasil</a:t>
            </a:r>
            <a:r>
              <a:rPr sz="2800" spc="-55" dirty="0"/>
              <a:t> </a:t>
            </a:r>
            <a:r>
              <a:rPr sz="2800" dirty="0"/>
              <a:t>sofreu</a:t>
            </a:r>
            <a:r>
              <a:rPr sz="2800" spc="-55" dirty="0"/>
              <a:t> </a:t>
            </a:r>
            <a:r>
              <a:rPr sz="2800" dirty="0"/>
              <a:t>mais</a:t>
            </a:r>
            <a:r>
              <a:rPr sz="2800" spc="-55" dirty="0"/>
              <a:t> </a:t>
            </a:r>
            <a:r>
              <a:rPr sz="2800" dirty="0"/>
              <a:t>de</a:t>
            </a:r>
            <a:r>
              <a:rPr sz="2800" spc="-114" dirty="0"/>
              <a:t> </a:t>
            </a:r>
            <a:r>
              <a:rPr sz="2800" dirty="0">
                <a:solidFill>
                  <a:srgbClr val="C00000"/>
                </a:solidFill>
              </a:rPr>
              <a:t>8,4</a:t>
            </a:r>
            <a:r>
              <a:rPr sz="2800" spc="-5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bilhões</a:t>
            </a:r>
            <a:r>
              <a:rPr sz="2800" spc="-45" dirty="0">
                <a:solidFill>
                  <a:srgbClr val="C00000"/>
                </a:solidFill>
              </a:rPr>
              <a:t> </a:t>
            </a:r>
            <a:r>
              <a:rPr sz="2800" spc="-25" dirty="0">
                <a:solidFill>
                  <a:srgbClr val="C00000"/>
                </a:solidFill>
              </a:rPr>
              <a:t>de 	</a:t>
            </a:r>
            <a:r>
              <a:rPr sz="2800" spc="-10" dirty="0">
                <a:solidFill>
                  <a:srgbClr val="C00000"/>
                </a:solidFill>
              </a:rPr>
              <a:t>tentativas</a:t>
            </a:r>
            <a:r>
              <a:rPr sz="2800" spc="-6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e</a:t>
            </a:r>
            <a:r>
              <a:rPr sz="2800" spc="-6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ameaças</a:t>
            </a:r>
            <a:r>
              <a:rPr sz="2800" spc="-105" dirty="0">
                <a:solidFill>
                  <a:srgbClr val="C00000"/>
                </a:solidFill>
              </a:rPr>
              <a:t> </a:t>
            </a:r>
            <a:r>
              <a:rPr sz="2800" dirty="0"/>
              <a:t>de</a:t>
            </a:r>
            <a:r>
              <a:rPr sz="2800" spc="-55" dirty="0"/>
              <a:t> </a:t>
            </a:r>
            <a:r>
              <a:rPr sz="2800" dirty="0"/>
              <a:t>ataques</a:t>
            </a:r>
            <a:r>
              <a:rPr sz="2800" spc="-60" dirty="0"/>
              <a:t> </a:t>
            </a:r>
            <a:r>
              <a:rPr sz="2800" spc="-10" dirty="0"/>
              <a:t>cibernéticos.</a:t>
            </a:r>
            <a:endParaRPr sz="2800"/>
          </a:p>
          <a:p>
            <a:pPr marL="240029" marR="5080" indent="-227329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/>
              <a:t>O</a:t>
            </a:r>
            <a:r>
              <a:rPr sz="2800" spc="-75" dirty="0"/>
              <a:t> </a:t>
            </a:r>
            <a:r>
              <a:rPr sz="2800" dirty="0"/>
              <a:t>número</a:t>
            </a:r>
            <a:r>
              <a:rPr sz="2800" spc="-25" dirty="0"/>
              <a:t> </a:t>
            </a:r>
            <a:r>
              <a:rPr sz="2800" dirty="0"/>
              <a:t>impressiona</a:t>
            </a:r>
            <a:r>
              <a:rPr sz="2800" spc="-30" dirty="0"/>
              <a:t> </a:t>
            </a:r>
            <a:r>
              <a:rPr sz="2800" dirty="0"/>
              <a:t>e</a:t>
            </a:r>
            <a:r>
              <a:rPr sz="2800" spc="-105" dirty="0"/>
              <a:t> </a:t>
            </a:r>
            <a:r>
              <a:rPr sz="2800" spc="-20" dirty="0">
                <a:solidFill>
                  <a:srgbClr val="C00000"/>
                </a:solidFill>
              </a:rPr>
              <a:t>representa</a:t>
            </a:r>
            <a:r>
              <a:rPr sz="2800" spc="-5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mais</a:t>
            </a:r>
            <a:r>
              <a:rPr sz="2800" spc="-6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de</a:t>
            </a:r>
            <a:r>
              <a:rPr sz="2800" spc="-6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20%</a:t>
            </a:r>
            <a:r>
              <a:rPr sz="2800" spc="-5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dos</a:t>
            </a:r>
            <a:r>
              <a:rPr sz="2800" spc="-50" dirty="0">
                <a:solidFill>
                  <a:srgbClr val="C00000"/>
                </a:solidFill>
              </a:rPr>
              <a:t> </a:t>
            </a:r>
            <a:r>
              <a:rPr sz="2800" spc="-10" dirty="0">
                <a:solidFill>
                  <a:srgbClr val="C00000"/>
                </a:solidFill>
              </a:rPr>
              <a:t>casos 	registrados</a:t>
            </a:r>
            <a:r>
              <a:rPr sz="2800" spc="-4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em</a:t>
            </a:r>
            <a:r>
              <a:rPr sz="2800" spc="-8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toda</a:t>
            </a:r>
            <a:r>
              <a:rPr sz="2800" spc="-60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a</a:t>
            </a:r>
            <a:r>
              <a:rPr sz="2800" spc="-6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América</a:t>
            </a:r>
            <a:r>
              <a:rPr sz="2800" spc="-55" dirty="0">
                <a:solidFill>
                  <a:srgbClr val="C00000"/>
                </a:solidFill>
              </a:rPr>
              <a:t> </a:t>
            </a:r>
            <a:r>
              <a:rPr sz="2800" dirty="0">
                <a:solidFill>
                  <a:srgbClr val="C00000"/>
                </a:solidFill>
              </a:rPr>
              <a:t>Latina</a:t>
            </a:r>
            <a:r>
              <a:rPr sz="2800" dirty="0"/>
              <a:t>,</a:t>
            </a:r>
            <a:r>
              <a:rPr sz="2800" spc="-70" dirty="0"/>
              <a:t> </a:t>
            </a:r>
            <a:r>
              <a:rPr sz="2800" dirty="0"/>
              <a:t>que</a:t>
            </a:r>
            <a:r>
              <a:rPr sz="2800" spc="-65" dirty="0"/>
              <a:t> </a:t>
            </a:r>
            <a:r>
              <a:rPr sz="2800" dirty="0"/>
              <a:t>somaram</a:t>
            </a:r>
            <a:r>
              <a:rPr sz="2800" spc="-60" dirty="0"/>
              <a:t> </a:t>
            </a:r>
            <a:r>
              <a:rPr sz="2800" spc="-25" dirty="0"/>
              <a:t>41 	</a:t>
            </a:r>
            <a:r>
              <a:rPr sz="2800" spc="-10" dirty="0"/>
              <a:t>bilhões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2507</Words>
  <Application>Microsoft Office PowerPoint</Application>
  <PresentationFormat>Widescreen</PresentationFormat>
  <Paragraphs>321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 MT</vt:lpstr>
      <vt:lpstr>Calibri</vt:lpstr>
      <vt:lpstr>Calibri Light</vt:lpstr>
      <vt:lpstr>Office Theme</vt:lpstr>
      <vt:lpstr>Apresentação do PowerPoint</vt:lpstr>
      <vt:lpstr>AGENDA</vt:lpstr>
      <vt:lpstr>O QUE É UM ATAQUE CIBERNÉTICO?</vt:lpstr>
      <vt:lpstr>ATAQUE CIBERNÉTICO</vt:lpstr>
      <vt:lpstr>QUEM SÃO OS ATACANTES</vt:lpstr>
      <vt:lpstr>O QUE É SEGURANÇA</vt:lpstr>
      <vt:lpstr>SEGURANÇA</vt:lpstr>
      <vt:lpstr>SEGURANÇA CIBERNÉTICA</vt:lpstr>
      <vt:lpstr>PANORAMA ATUAL</vt:lpstr>
      <vt:lpstr>PANORAMA ATUAL</vt:lpstr>
      <vt:lpstr>PANORAMA ATUAL (PARTE BOA)</vt:lpstr>
      <vt:lpstr>É UMA I N DÚST R I A LUC RAT I VA</vt:lpstr>
      <vt:lpstr>PANORAMA DE AMEAÇAS</vt:lpstr>
      <vt:lpstr>VETORES DE ATAQUE</vt:lpstr>
      <vt:lpstr>VETORES MENOS ÓBVIOS</vt:lpstr>
      <vt:lpstr>TIPOS MAIS COMUNS DE ATAQUE</vt:lpstr>
      <vt:lpstr>OUTRAS FORMAS COMUNS</vt:lpstr>
      <vt:lpstr>PREMISSA/HIPÓTESE BÁSICA</vt:lpstr>
      <vt:lpstr>LEIS DA SEGURANÇA CIBERNÉTICA</vt:lpstr>
      <vt:lpstr>LEI Nº 1</vt:lpstr>
      <vt:lpstr>VIOLAÇÕES DE SEGURANÇA</vt:lpstr>
      <vt:lpstr>VIOLAÇÕES DE DADOS</vt:lpstr>
      <vt:lpstr>LEI Nº 2</vt:lpstr>
      <vt:lpstr>MALWARE</vt:lpstr>
      <vt:lpstr>MECANISMO DE PROPAGAÇÃO</vt:lpstr>
      <vt:lpstr>PAYLOAD</vt:lpstr>
      <vt:lpstr>LEI Nº 3</vt:lpstr>
      <vt:lpstr>ESTRATÉGIAS DE MITIGAÇÃO</vt:lpstr>
      <vt:lpstr>AUTENTICAÇÃO MULTIFATOR</vt:lpstr>
      <vt:lpstr>SEGURANÇA DE NAVEGADOR/SISTEMAS</vt:lpstr>
      <vt:lpstr>INSTRUA-SE</vt:lpstr>
      <vt:lpstr>CRIPTOGRAFIA</vt:lpstr>
      <vt:lpstr>CUIDADOS NA CRIPTOGRAFIA</vt:lpstr>
      <vt:lpstr>SENHAS</vt:lpstr>
      <vt:lpstr>SENHAS MAIS USADAS (EM 2022)</vt:lpstr>
      <vt:lpstr>SENHAS</vt:lpstr>
      <vt:lpstr>SENHAS</vt:lpstr>
      <vt:lpstr>LEI Nº 4</vt:lpstr>
      <vt:lpstr>COMPARTILHAMENTO DE INFORMAÇÕES</vt:lpstr>
      <vt:lpstr>COMPARTILHAMENTO</vt:lpstr>
      <vt:lpstr>DICAS!</vt:lpstr>
      <vt:lpstr>CONCLUSÃO</vt:lpstr>
      <vt:lpstr>LEI Nº 5</vt:lpstr>
      <vt:lpstr>PERGUNTAS E 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Alex - Supry X</cp:lastModifiedBy>
  <cp:revision>12</cp:revision>
  <dcterms:created xsi:type="dcterms:W3CDTF">2023-11-20T12:49:33Z</dcterms:created>
  <dcterms:modified xsi:type="dcterms:W3CDTF">2023-11-22T17:23:29Z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2023-02-17T00:00:00Z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2023-11-20T00:00:00Z</vt:filetime>
  </property>
  <property fmtid="{D5CDD505-2E9C-101B-9397-08002B2CF9AE}" pid="5" name="Producer">
    <vt:lpwstr>Microsoft® PowerPoint® para Office 365</vt:lpwstr>
  </property>
</Properties>
</file>